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Source Sans Pro Italics" panose="020B0604020202020204" charset="-94"/>
      <p:regular r:id="rId21"/>
    </p:embeddedFont>
    <p:embeddedFont>
      <p:font typeface="Times Neue Roman Bold" panose="020B0604020202020204" charset="-94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1039" t="12325" r="5985" b="10969"/>
          <a:stretch>
            <a:fillRect/>
          </a:stretch>
        </p:blipFill>
        <p:spPr>
          <a:xfrm>
            <a:off x="5635614" y="3386795"/>
            <a:ext cx="7016772" cy="690020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927220" y="-996097"/>
            <a:ext cx="10433560" cy="5095668"/>
            <a:chOff x="0" y="0"/>
            <a:chExt cx="13911414" cy="6794223"/>
          </a:xfrm>
        </p:grpSpPr>
        <p:sp>
          <p:nvSpPr>
            <p:cNvPr id="4" name="TextBox 4"/>
            <p:cNvSpPr txBox="1"/>
            <p:nvPr/>
          </p:nvSpPr>
          <p:spPr>
            <a:xfrm>
              <a:off x="0" y="1393110"/>
              <a:ext cx="13911414" cy="4277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199"/>
                </a:lnSpc>
              </a:pPr>
              <a:r>
                <a:rPr lang="en-US" sz="11730" spc="58">
                  <a:solidFill>
                    <a:srgbClr val="FF1616"/>
                  </a:solidFill>
                  <a:latin typeface="Times Neue Roman Bold"/>
                </a:rPr>
                <a:t>REHBERLİK SERVİSİ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66675"/>
              <a:ext cx="13911414" cy="7551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98"/>
                </a:lnSpc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6311244"/>
              <a:ext cx="13911414" cy="4829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67"/>
                </a:lnSpc>
              </a:pPr>
              <a:endParaRPr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755818">
            <a:off x="1153243" y="3295374"/>
            <a:ext cx="3451883" cy="511734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44233" flipH="1">
            <a:off x="13338686" y="3177325"/>
            <a:ext cx="3451883" cy="51173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241079">
            <a:off x="1184943" y="2476406"/>
            <a:ext cx="6176428" cy="533418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385679" y="1028700"/>
            <a:ext cx="9902321" cy="9206528"/>
            <a:chOff x="0" y="0"/>
            <a:chExt cx="13203094" cy="12275371"/>
          </a:xfrm>
        </p:grpSpPr>
        <p:sp>
          <p:nvSpPr>
            <p:cNvPr id="4" name="TextBox 4"/>
            <p:cNvSpPr txBox="1"/>
            <p:nvPr/>
          </p:nvSpPr>
          <p:spPr>
            <a:xfrm>
              <a:off x="0" y="1331392"/>
              <a:ext cx="13203094" cy="98771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578"/>
                </a:lnSpc>
              </a:pPr>
              <a:r>
                <a:rPr lang="en-US" sz="11133" spc="55">
                  <a:solidFill>
                    <a:srgbClr val="000000"/>
                  </a:solidFill>
                  <a:latin typeface="Times Neue Roman Bold"/>
                </a:rPr>
                <a:t>Rehberlik her sorunu hemen çözebilecek bir sihirli güce sahip değildir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7150"/>
              <a:ext cx="13203094" cy="722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79"/>
                </a:lnSpc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1806003"/>
              <a:ext cx="13203094" cy="469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5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2952761" y="3191034"/>
            <a:ext cx="24193522" cy="7095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12"/>
              </a:lnSpc>
              <a:spcBef>
                <a:spcPct val="0"/>
              </a:spcBef>
            </a:pPr>
            <a:r>
              <a:rPr lang="en-US" sz="3858" spc="19">
                <a:solidFill>
                  <a:srgbClr val="000000"/>
                </a:solidFill>
                <a:latin typeface="Times Neue Roman Bold"/>
              </a:rPr>
              <a:t>Arkadaş ilişkileri,</a:t>
            </a:r>
          </a:p>
          <a:p>
            <a:pPr algn="ctr">
              <a:lnSpc>
                <a:spcPts val="4012"/>
              </a:lnSpc>
              <a:spcBef>
                <a:spcPct val="0"/>
              </a:spcBef>
            </a:pPr>
            <a:r>
              <a:rPr lang="en-US" sz="3858" spc="19">
                <a:solidFill>
                  <a:srgbClr val="000000"/>
                </a:solidFill>
                <a:latin typeface="Times Neue Roman Bold"/>
              </a:rPr>
              <a:t>.Ders başarısı,</a:t>
            </a:r>
          </a:p>
          <a:p>
            <a:pPr algn="ctr">
              <a:lnSpc>
                <a:spcPts val="4012"/>
              </a:lnSpc>
              <a:spcBef>
                <a:spcPct val="0"/>
              </a:spcBef>
            </a:pPr>
            <a:r>
              <a:rPr lang="en-US" sz="3858" spc="19">
                <a:solidFill>
                  <a:srgbClr val="000000"/>
                </a:solidFill>
                <a:latin typeface="Times Neue Roman Bold"/>
              </a:rPr>
              <a:t>.Aile ile olan ilişkiler,</a:t>
            </a:r>
          </a:p>
          <a:p>
            <a:pPr algn="ctr">
              <a:lnSpc>
                <a:spcPts val="4012"/>
              </a:lnSpc>
              <a:spcBef>
                <a:spcPct val="0"/>
              </a:spcBef>
            </a:pPr>
            <a:r>
              <a:rPr lang="en-US" sz="3858" spc="19">
                <a:solidFill>
                  <a:srgbClr val="000000"/>
                </a:solidFill>
                <a:latin typeface="Times Neue Roman Bold"/>
              </a:rPr>
              <a:t>.Kendini tanıma,</a:t>
            </a:r>
          </a:p>
          <a:p>
            <a:pPr algn="ctr">
              <a:lnSpc>
                <a:spcPts val="4012"/>
              </a:lnSpc>
              <a:spcBef>
                <a:spcPct val="0"/>
              </a:spcBef>
            </a:pPr>
            <a:r>
              <a:rPr lang="en-US" sz="3858" spc="19">
                <a:solidFill>
                  <a:srgbClr val="000000"/>
                </a:solidFill>
                <a:latin typeface="Times Neue Roman Bold"/>
              </a:rPr>
              <a:t>.Kendini rahat ifade edebilme,</a:t>
            </a:r>
          </a:p>
          <a:p>
            <a:pPr algn="ctr">
              <a:lnSpc>
                <a:spcPts val="4012"/>
              </a:lnSpc>
              <a:spcBef>
                <a:spcPct val="0"/>
              </a:spcBef>
            </a:pPr>
            <a:r>
              <a:rPr lang="en-US" sz="3858" spc="19">
                <a:solidFill>
                  <a:srgbClr val="000000"/>
                </a:solidFill>
                <a:latin typeface="Times Neue Roman Bold"/>
              </a:rPr>
              <a:t>.Sınav kaygısı,</a:t>
            </a:r>
          </a:p>
          <a:p>
            <a:pPr algn="ctr">
              <a:lnSpc>
                <a:spcPts val="4012"/>
              </a:lnSpc>
              <a:spcBef>
                <a:spcPct val="0"/>
              </a:spcBef>
            </a:pPr>
            <a:r>
              <a:rPr lang="en-US" sz="3858" spc="19">
                <a:solidFill>
                  <a:srgbClr val="000000"/>
                </a:solidFill>
                <a:latin typeface="Times Neue Roman Bold"/>
              </a:rPr>
              <a:t>.Okul korkusu,</a:t>
            </a:r>
          </a:p>
          <a:p>
            <a:pPr algn="ctr">
              <a:lnSpc>
                <a:spcPts val="4012"/>
              </a:lnSpc>
              <a:spcBef>
                <a:spcPct val="0"/>
              </a:spcBef>
            </a:pPr>
            <a:r>
              <a:rPr lang="en-US" sz="3858" spc="19">
                <a:solidFill>
                  <a:srgbClr val="000000"/>
                </a:solidFill>
                <a:latin typeface="Times Neue Roman Bold"/>
              </a:rPr>
              <a:t>.Stres,</a:t>
            </a:r>
          </a:p>
          <a:p>
            <a:pPr algn="ctr">
              <a:lnSpc>
                <a:spcPts val="4012"/>
              </a:lnSpc>
              <a:spcBef>
                <a:spcPct val="0"/>
              </a:spcBef>
            </a:pPr>
            <a:r>
              <a:rPr lang="en-US" sz="3858" spc="19">
                <a:solidFill>
                  <a:srgbClr val="000000"/>
                </a:solidFill>
                <a:latin typeface="Times Neue Roman Bold"/>
              </a:rPr>
              <a:t>.Ders çalışma yöntemleri,</a:t>
            </a:r>
          </a:p>
          <a:p>
            <a:pPr algn="ctr">
              <a:lnSpc>
                <a:spcPts val="4012"/>
              </a:lnSpc>
              <a:spcBef>
                <a:spcPct val="0"/>
              </a:spcBef>
            </a:pPr>
            <a:r>
              <a:rPr lang="en-US" sz="3858" spc="19">
                <a:solidFill>
                  <a:srgbClr val="000000"/>
                </a:solidFill>
                <a:latin typeface="Times Neue Roman Bold"/>
              </a:rPr>
              <a:t>.Karar verme becerileri,</a:t>
            </a:r>
          </a:p>
          <a:p>
            <a:pPr algn="ctr">
              <a:lnSpc>
                <a:spcPts val="4012"/>
              </a:lnSpc>
              <a:spcBef>
                <a:spcPct val="0"/>
              </a:spcBef>
            </a:pPr>
            <a:r>
              <a:rPr lang="en-US" sz="3858" spc="19">
                <a:solidFill>
                  <a:srgbClr val="000000"/>
                </a:solidFill>
                <a:latin typeface="Times Neue Roman Bold"/>
              </a:rPr>
              <a:t>.TYT,AYT</a:t>
            </a:r>
          </a:p>
          <a:p>
            <a:pPr algn="ctr">
              <a:lnSpc>
                <a:spcPts val="4012"/>
              </a:lnSpc>
              <a:spcBef>
                <a:spcPct val="0"/>
              </a:spcBef>
            </a:pPr>
            <a:r>
              <a:rPr lang="en-US" sz="3858" spc="19">
                <a:solidFill>
                  <a:srgbClr val="000000"/>
                </a:solidFill>
                <a:latin typeface="Times Neue Roman Bold"/>
              </a:rPr>
              <a:t>.Ergenlik Dönemi Problemleri,</a:t>
            </a:r>
          </a:p>
          <a:p>
            <a:pPr algn="ctr">
              <a:lnSpc>
                <a:spcPts val="4012"/>
              </a:lnSpc>
              <a:spcBef>
                <a:spcPct val="0"/>
              </a:spcBef>
            </a:pPr>
            <a:r>
              <a:rPr lang="en-US" sz="3858" spc="19">
                <a:solidFill>
                  <a:srgbClr val="000000"/>
                </a:solidFill>
                <a:latin typeface="Times Neue Roman Bold"/>
              </a:rPr>
              <a:t>.Diğer psikolojik, eğitsel veya mesleki konularda rehberlik servisimiz</a:t>
            </a:r>
          </a:p>
          <a:p>
            <a:pPr algn="ctr">
              <a:lnSpc>
                <a:spcPts val="4012"/>
              </a:lnSpc>
              <a:spcBef>
                <a:spcPct val="0"/>
              </a:spcBef>
            </a:pPr>
            <a:r>
              <a:rPr lang="en-US" sz="3858" spc="19">
                <a:solidFill>
                  <a:srgbClr val="000000"/>
                </a:solidFill>
                <a:latin typeface="Times Neue Roman Bold"/>
              </a:rPr>
              <a:t>hizmet vermektedir.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53011" y="2802037"/>
            <a:ext cx="5010912" cy="468292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17587" y="2802037"/>
            <a:ext cx="5010912" cy="468292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4099918" y="-507264"/>
            <a:ext cx="10088164" cy="3071927"/>
            <a:chOff x="0" y="0"/>
            <a:chExt cx="13450886" cy="4095903"/>
          </a:xfrm>
        </p:grpSpPr>
        <p:sp>
          <p:nvSpPr>
            <p:cNvPr id="6" name="TextBox 6"/>
            <p:cNvSpPr txBox="1"/>
            <p:nvPr/>
          </p:nvSpPr>
          <p:spPr>
            <a:xfrm>
              <a:off x="0" y="848086"/>
              <a:ext cx="13450886" cy="25673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385"/>
                </a:lnSpc>
              </a:pPr>
              <a:r>
                <a:rPr lang="en-US" sz="7101" spc="35">
                  <a:solidFill>
                    <a:srgbClr val="000000"/>
                  </a:solidFill>
                  <a:latin typeface="Times Neue Roman Bold"/>
                </a:rPr>
                <a:t>Rehberlik servisinde hangi hizmetler bulunur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8575"/>
              <a:ext cx="13450886" cy="4689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02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792246"/>
              <a:ext cx="13450886" cy="3036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17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1017005" y="2701951"/>
            <a:ext cx="16870722" cy="6556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92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5692"/>
              </a:lnSpc>
              <a:spcBef>
                <a:spcPct val="0"/>
              </a:spcBef>
            </a:pPr>
            <a:r>
              <a:rPr lang="en-US" sz="5473" spc="27">
                <a:solidFill>
                  <a:srgbClr val="000000"/>
                </a:solidFill>
                <a:latin typeface="Times Neue Roman Bold"/>
              </a:rPr>
              <a:t>Öğrencilerimize kişisel, eğitsel, mesleki</a:t>
            </a:r>
          </a:p>
          <a:p>
            <a:pPr algn="ctr">
              <a:lnSpc>
                <a:spcPts val="5692"/>
              </a:lnSpc>
              <a:spcBef>
                <a:spcPct val="0"/>
              </a:spcBef>
            </a:pPr>
            <a:r>
              <a:rPr lang="en-US" sz="5473" spc="27">
                <a:solidFill>
                  <a:srgbClr val="000000"/>
                </a:solidFill>
                <a:latin typeface="Times Neue Roman Bold"/>
              </a:rPr>
              <a:t>konularda rehberlik etmek, problemlerinin</a:t>
            </a:r>
          </a:p>
          <a:p>
            <a:pPr algn="ctr">
              <a:lnSpc>
                <a:spcPts val="5692"/>
              </a:lnSpc>
              <a:spcBef>
                <a:spcPct val="0"/>
              </a:spcBef>
            </a:pPr>
            <a:r>
              <a:rPr lang="en-US" sz="5473" spc="27">
                <a:solidFill>
                  <a:srgbClr val="000000"/>
                </a:solidFill>
                <a:latin typeface="Times Neue Roman Bold"/>
              </a:rPr>
              <a:t>çözümünde yardım sağlamak bu</a:t>
            </a:r>
          </a:p>
          <a:p>
            <a:pPr algn="ctr">
              <a:lnSpc>
                <a:spcPts val="5692"/>
              </a:lnSpc>
              <a:spcBef>
                <a:spcPct val="0"/>
              </a:spcBef>
            </a:pPr>
            <a:r>
              <a:rPr lang="en-US" sz="5473" spc="27">
                <a:solidFill>
                  <a:srgbClr val="000000"/>
                </a:solidFill>
                <a:latin typeface="Times Neue Roman Bold"/>
              </a:rPr>
              <a:t>çalışmalarımızın kapsamını</a:t>
            </a:r>
          </a:p>
          <a:p>
            <a:pPr algn="ctr">
              <a:lnSpc>
                <a:spcPts val="5692"/>
              </a:lnSpc>
              <a:spcBef>
                <a:spcPct val="0"/>
              </a:spcBef>
            </a:pPr>
            <a:r>
              <a:rPr lang="en-US" sz="5473" spc="27">
                <a:solidFill>
                  <a:srgbClr val="000000"/>
                </a:solidFill>
                <a:latin typeface="Times Neue Roman Bold"/>
              </a:rPr>
              <a:t>oluşturmaktadır. Çalışmalarımız sınıf</a:t>
            </a:r>
          </a:p>
          <a:p>
            <a:pPr algn="ctr">
              <a:lnSpc>
                <a:spcPts val="5692"/>
              </a:lnSpc>
              <a:spcBef>
                <a:spcPct val="0"/>
              </a:spcBef>
            </a:pPr>
            <a:r>
              <a:rPr lang="en-US" sz="5473" spc="27">
                <a:solidFill>
                  <a:srgbClr val="000000"/>
                </a:solidFill>
                <a:latin typeface="Times Neue Roman Bold"/>
              </a:rPr>
              <a:t>çalışmaları, seminer çalışmaları, bireysel</a:t>
            </a:r>
          </a:p>
          <a:p>
            <a:pPr algn="ctr">
              <a:lnSpc>
                <a:spcPts val="5692"/>
              </a:lnSpc>
              <a:spcBef>
                <a:spcPct val="0"/>
              </a:spcBef>
            </a:pPr>
            <a:r>
              <a:rPr lang="en-US" sz="5473" spc="27">
                <a:solidFill>
                  <a:srgbClr val="000000"/>
                </a:solidFill>
                <a:latin typeface="Times Neue Roman Bold"/>
              </a:rPr>
              <a:t>öğrenci görüşmeleri ve grup çalışmaları</a:t>
            </a:r>
          </a:p>
          <a:p>
            <a:pPr algn="ctr">
              <a:lnSpc>
                <a:spcPts val="5692"/>
              </a:lnSpc>
              <a:spcBef>
                <a:spcPct val="0"/>
              </a:spcBef>
            </a:pPr>
            <a:r>
              <a:rPr lang="en-US" sz="5473" spc="27">
                <a:solidFill>
                  <a:srgbClr val="000000"/>
                </a:solidFill>
                <a:latin typeface="Times Neue Roman Bold"/>
              </a:rPr>
              <a:t>şeklinde yürütülür.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731757" y="5227186"/>
            <a:ext cx="4243919" cy="5059814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539857" y="0"/>
            <a:ext cx="11261571" cy="3460763"/>
            <a:chOff x="0" y="0"/>
            <a:chExt cx="15015428" cy="4614351"/>
          </a:xfrm>
        </p:grpSpPr>
        <p:sp>
          <p:nvSpPr>
            <p:cNvPr id="5" name="TextBox 5"/>
            <p:cNvSpPr txBox="1"/>
            <p:nvPr/>
          </p:nvSpPr>
          <p:spPr>
            <a:xfrm>
              <a:off x="0" y="940967"/>
              <a:ext cx="15015428" cy="2906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319"/>
                </a:lnSpc>
              </a:pPr>
              <a:r>
                <a:rPr lang="en-US" sz="7999" spc="39">
                  <a:solidFill>
                    <a:srgbClr val="000000"/>
                  </a:solidFill>
                  <a:latin typeface="Times Neue Roman Bold"/>
                </a:rPr>
                <a:t>Öğrencilerimizle İlgili Çalışmalar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8100"/>
              <a:ext cx="15015428" cy="5223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31"/>
                </a:lnSpc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4285400"/>
              <a:ext cx="15015428" cy="3289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39916" y="3120871"/>
            <a:ext cx="5431059" cy="656501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617895" y="76200"/>
            <a:ext cx="7641405" cy="9609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22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5422"/>
              </a:lnSpc>
              <a:spcBef>
                <a:spcPct val="0"/>
              </a:spcBef>
            </a:pPr>
            <a:r>
              <a:rPr lang="en-US" sz="5213" spc="26">
                <a:solidFill>
                  <a:srgbClr val="000000"/>
                </a:solidFill>
                <a:latin typeface="Times Neue Roman Bold"/>
              </a:rPr>
              <a:t>Öğrencilerimizle ilgili yaptığımız çalışmalar</a:t>
            </a:r>
          </a:p>
          <a:p>
            <a:pPr algn="ctr">
              <a:lnSpc>
                <a:spcPts val="5422"/>
              </a:lnSpc>
              <a:spcBef>
                <a:spcPct val="0"/>
              </a:spcBef>
            </a:pPr>
            <a:r>
              <a:rPr lang="en-US" sz="5213" spc="26">
                <a:solidFill>
                  <a:srgbClr val="000000"/>
                </a:solidFill>
                <a:latin typeface="Times Neue Roman Bold"/>
              </a:rPr>
              <a:t>konusunda okul idaresi'ni bilgilendirmek,</a:t>
            </a:r>
          </a:p>
          <a:p>
            <a:pPr algn="ctr">
              <a:lnSpc>
                <a:spcPts val="5422"/>
              </a:lnSpc>
              <a:spcBef>
                <a:spcPct val="0"/>
              </a:spcBef>
            </a:pPr>
            <a:r>
              <a:rPr lang="en-US" sz="5213" spc="26">
                <a:solidFill>
                  <a:srgbClr val="000000"/>
                </a:solidFill>
                <a:latin typeface="Times Neue Roman Bold"/>
              </a:rPr>
              <a:t>okul idaresi ile bilgi alışverişinde</a:t>
            </a:r>
          </a:p>
          <a:p>
            <a:pPr algn="ctr">
              <a:lnSpc>
                <a:spcPts val="5422"/>
              </a:lnSpc>
              <a:spcBef>
                <a:spcPct val="0"/>
              </a:spcBef>
            </a:pPr>
            <a:r>
              <a:rPr lang="en-US" sz="5213" spc="26">
                <a:solidFill>
                  <a:srgbClr val="000000"/>
                </a:solidFill>
                <a:latin typeface="Times Neue Roman Bold"/>
              </a:rPr>
              <a:t>bulunmak, Okul İdaresi- Rehberlik ServisiÖğrenci-</a:t>
            </a:r>
          </a:p>
          <a:p>
            <a:pPr algn="ctr">
              <a:lnSpc>
                <a:spcPts val="5422"/>
              </a:lnSpc>
              <a:spcBef>
                <a:spcPct val="0"/>
              </a:spcBef>
            </a:pPr>
            <a:r>
              <a:rPr lang="en-US" sz="5213" spc="26">
                <a:solidFill>
                  <a:srgbClr val="000000"/>
                </a:solidFill>
                <a:latin typeface="Times Neue Roman Bold"/>
              </a:rPr>
              <a:t>Öğretmen koordinasyonunu</a:t>
            </a:r>
          </a:p>
          <a:p>
            <a:pPr algn="ctr">
              <a:lnSpc>
                <a:spcPts val="5422"/>
              </a:lnSpc>
              <a:spcBef>
                <a:spcPct val="0"/>
              </a:spcBef>
            </a:pPr>
            <a:r>
              <a:rPr lang="en-US" sz="5213" spc="26">
                <a:solidFill>
                  <a:srgbClr val="000000"/>
                </a:solidFill>
                <a:latin typeface="Times Neue Roman Bold"/>
              </a:rPr>
              <a:t>sağlamak bu çalışmalarımızın içeriğini</a:t>
            </a:r>
          </a:p>
          <a:p>
            <a:pPr algn="ctr">
              <a:lnSpc>
                <a:spcPts val="5422"/>
              </a:lnSpc>
              <a:spcBef>
                <a:spcPct val="0"/>
              </a:spcBef>
            </a:pPr>
            <a:r>
              <a:rPr lang="en-US" sz="5213" spc="26">
                <a:solidFill>
                  <a:srgbClr val="000000"/>
                </a:solidFill>
                <a:latin typeface="Times Neue Roman Bold"/>
              </a:rPr>
              <a:t>oluşturmaktadır.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166760" y="0"/>
            <a:ext cx="10116981" cy="3460763"/>
            <a:chOff x="0" y="0"/>
            <a:chExt cx="13489308" cy="4614351"/>
          </a:xfrm>
        </p:grpSpPr>
        <p:sp>
          <p:nvSpPr>
            <p:cNvPr id="5" name="TextBox 5"/>
            <p:cNvSpPr txBox="1"/>
            <p:nvPr/>
          </p:nvSpPr>
          <p:spPr>
            <a:xfrm>
              <a:off x="0" y="940967"/>
              <a:ext cx="13489308" cy="2906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319"/>
                </a:lnSpc>
              </a:pPr>
              <a:r>
                <a:rPr lang="en-US" sz="7999" spc="39">
                  <a:solidFill>
                    <a:srgbClr val="000000"/>
                  </a:solidFill>
                  <a:latin typeface="Times Neue Roman Bold"/>
                </a:rPr>
                <a:t>Okul Dairesi İle İlgili Çalışmalar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8100"/>
              <a:ext cx="13489308" cy="5223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31"/>
                </a:lnSpc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4285400"/>
              <a:ext cx="13489308" cy="3289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112778" y="2599106"/>
            <a:ext cx="11175222" cy="7687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78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6078"/>
              </a:lnSpc>
              <a:spcBef>
                <a:spcPct val="0"/>
              </a:spcBef>
            </a:pPr>
            <a:r>
              <a:rPr lang="en-US" sz="5844" spc="29">
                <a:solidFill>
                  <a:srgbClr val="000000"/>
                </a:solidFill>
                <a:latin typeface="Times Neue Roman Bold"/>
              </a:rPr>
              <a:t>Rehberlik Servisi'mizin ve çalışmalarımızın velilerimize</a:t>
            </a:r>
          </a:p>
          <a:p>
            <a:pPr algn="ctr">
              <a:lnSpc>
                <a:spcPts val="6078"/>
              </a:lnSpc>
              <a:spcBef>
                <a:spcPct val="0"/>
              </a:spcBef>
            </a:pPr>
            <a:r>
              <a:rPr lang="en-US" sz="5844" spc="29">
                <a:solidFill>
                  <a:srgbClr val="000000"/>
                </a:solidFill>
                <a:latin typeface="Times Neue Roman Bold"/>
              </a:rPr>
              <a:t>tanıtımı, öğrencilerimize yaklaşımda velilerimizle ortak</a:t>
            </a:r>
          </a:p>
          <a:p>
            <a:pPr algn="ctr">
              <a:lnSpc>
                <a:spcPts val="6078"/>
              </a:lnSpc>
              <a:spcBef>
                <a:spcPct val="0"/>
              </a:spcBef>
            </a:pPr>
            <a:r>
              <a:rPr lang="en-US" sz="5844" spc="29">
                <a:solidFill>
                  <a:srgbClr val="000000"/>
                </a:solidFill>
                <a:latin typeface="Times Neue Roman Bold"/>
              </a:rPr>
              <a:t>tavır alabilmek için yaptığımız bilgi alışverişi ve</a:t>
            </a:r>
          </a:p>
          <a:p>
            <a:pPr algn="ctr">
              <a:lnSpc>
                <a:spcPts val="6078"/>
              </a:lnSpc>
              <a:spcBef>
                <a:spcPct val="0"/>
              </a:spcBef>
            </a:pPr>
            <a:r>
              <a:rPr lang="en-US" sz="5844" spc="29">
                <a:solidFill>
                  <a:srgbClr val="000000"/>
                </a:solidFill>
                <a:latin typeface="Times Neue Roman Bold"/>
              </a:rPr>
              <a:t>yönlendirme çalışmaları, velilerimize yönelik seminer</a:t>
            </a:r>
          </a:p>
          <a:p>
            <a:pPr algn="ctr">
              <a:lnSpc>
                <a:spcPts val="6078"/>
              </a:lnSpc>
              <a:spcBef>
                <a:spcPct val="0"/>
              </a:spcBef>
            </a:pPr>
            <a:r>
              <a:rPr lang="en-US" sz="5844" spc="29">
                <a:solidFill>
                  <a:srgbClr val="000000"/>
                </a:solidFill>
                <a:latin typeface="Times Neue Roman Bold"/>
              </a:rPr>
              <a:t>çalışmaları bu kapsamdadır.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6649921" y="0"/>
            <a:ext cx="12100937" cy="3460763"/>
            <a:chOff x="0" y="0"/>
            <a:chExt cx="16134582" cy="4614351"/>
          </a:xfrm>
        </p:grpSpPr>
        <p:sp>
          <p:nvSpPr>
            <p:cNvPr id="4" name="TextBox 4"/>
            <p:cNvSpPr txBox="1"/>
            <p:nvPr/>
          </p:nvSpPr>
          <p:spPr>
            <a:xfrm>
              <a:off x="0" y="940967"/>
              <a:ext cx="16134582" cy="2906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319"/>
                </a:lnSpc>
              </a:pPr>
              <a:r>
                <a:rPr lang="en-US" sz="7999" spc="39">
                  <a:solidFill>
                    <a:srgbClr val="000000"/>
                  </a:solidFill>
                  <a:latin typeface="Times Neue Roman Bold"/>
                </a:rPr>
                <a:t>Velilerimizle ilgili çalışmalar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8100"/>
              <a:ext cx="16134582" cy="5223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31"/>
                </a:lnSpc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4285400"/>
              <a:ext cx="16134582" cy="3289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59"/>
                </a:lnSpc>
              </a:pPr>
              <a:endParaRPr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42614" y="1932876"/>
            <a:ext cx="6904568" cy="642124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195" t="10321" r="6666" b="10689"/>
          <a:stretch>
            <a:fillRect/>
          </a:stretch>
        </p:blipFill>
        <p:spPr>
          <a:xfrm>
            <a:off x="0" y="0"/>
            <a:ext cx="3673932" cy="371314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36966" y="3713149"/>
            <a:ext cx="6941155" cy="647495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315667" y="4060034"/>
            <a:ext cx="6101518" cy="5781188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5510898" y="266700"/>
            <a:ext cx="12777102" cy="4556871"/>
            <a:chOff x="-1245272" y="76200"/>
            <a:chExt cx="17036136" cy="6075828"/>
          </a:xfrm>
        </p:grpSpPr>
        <p:sp>
          <p:nvSpPr>
            <p:cNvPr id="6" name="TextBox 6"/>
            <p:cNvSpPr txBox="1"/>
            <p:nvPr/>
          </p:nvSpPr>
          <p:spPr>
            <a:xfrm>
              <a:off x="-1245272" y="2173623"/>
              <a:ext cx="15790864" cy="2544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79"/>
                </a:lnSpc>
              </a:pPr>
              <a:r>
                <a:rPr lang="tr-TR" sz="5400" b="1" spc="46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urce Sans Pro Italics"/>
                </a:rPr>
                <a:t>İlknur ÖZMEN</a:t>
              </a:r>
            </a:p>
            <a:p>
              <a:pPr algn="ctr">
                <a:lnSpc>
                  <a:spcPts val="4879"/>
                </a:lnSpc>
              </a:pPr>
              <a:r>
                <a:rPr lang="en-US" sz="5400" b="1" spc="46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urce Sans Pro Italics"/>
                </a:rPr>
                <a:t>15 </a:t>
              </a:r>
              <a:r>
                <a:rPr lang="en-US" sz="5400" b="1" spc="46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urce Sans Pro Italics"/>
                </a:rPr>
                <a:t>Temmuz</a:t>
              </a:r>
              <a:r>
                <a:rPr lang="en-US" sz="5400" b="1" spc="46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urce Sans Pro Italics"/>
                </a:rPr>
                <a:t> </a:t>
              </a:r>
              <a:r>
                <a:rPr lang="en-US" sz="5400" b="1" spc="46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urce Sans Pro Italics"/>
                </a:rPr>
                <a:t>Şehitler</a:t>
              </a:r>
              <a:r>
                <a:rPr lang="en-US" sz="5400" b="1" spc="46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urce Sans Pro Italics"/>
                </a:rPr>
                <a:t> Anadolu </a:t>
              </a:r>
              <a:r>
                <a:rPr lang="en-US" sz="5400" b="1" spc="46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urce Sans Pro Italics"/>
                </a:rPr>
                <a:t>Lisesi</a:t>
              </a:r>
              <a:endParaRPr lang="en-US" sz="5400" b="1" spc="4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 Italics"/>
              </a:endParaRPr>
            </a:p>
            <a:p>
              <a:pPr algn="ctr">
                <a:lnSpc>
                  <a:spcPts val="4879"/>
                </a:lnSpc>
              </a:pPr>
              <a:r>
                <a:rPr lang="en-US" sz="5400" b="1" spc="46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urce Sans Pro Italics"/>
                </a:rPr>
                <a:t>Psikolojik</a:t>
              </a:r>
              <a:r>
                <a:rPr lang="en-US" sz="5400" b="1" spc="46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urce Sans Pro Italics"/>
                </a:rPr>
                <a:t> </a:t>
              </a:r>
              <a:r>
                <a:rPr lang="en-US" sz="5400" b="1" spc="46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urce Sans Pro Italics"/>
                </a:rPr>
                <a:t>Danışman</a:t>
              </a:r>
              <a:endParaRPr lang="en-US" sz="5400" b="1" spc="4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 Itali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76200"/>
              <a:ext cx="15790864" cy="837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79"/>
                </a:lnSpc>
              </a:pPr>
              <a:endParaRPr lang="en-US" sz="4691" spc="46" dirty="0">
                <a:solidFill>
                  <a:srgbClr val="000000"/>
                </a:solidFill>
                <a:latin typeface="Source Sans Pro Italic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5607657"/>
              <a:ext cx="15790864" cy="5443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95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93413" y="1335936"/>
            <a:ext cx="10535199" cy="7947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04"/>
              </a:lnSpc>
              <a:spcBef>
                <a:spcPct val="0"/>
              </a:spcBef>
            </a:pPr>
            <a:r>
              <a:rPr lang="en-US" sz="6638" spc="33">
                <a:solidFill>
                  <a:srgbClr val="000000"/>
                </a:solidFill>
                <a:latin typeface="Times Neue Roman Bold"/>
              </a:rPr>
              <a:t>Okulumuzda bulunan rehberlik servisi;</a:t>
            </a:r>
          </a:p>
          <a:p>
            <a:pPr algn="ctr">
              <a:lnSpc>
                <a:spcPts val="6904"/>
              </a:lnSpc>
              <a:spcBef>
                <a:spcPct val="0"/>
              </a:spcBef>
            </a:pPr>
            <a:r>
              <a:rPr lang="en-US" sz="6638" spc="33">
                <a:solidFill>
                  <a:srgbClr val="000000"/>
                </a:solidFill>
                <a:latin typeface="Times Neue Roman Bold"/>
              </a:rPr>
              <a:t>öğrencilerin eğitsel, mesleki ve psikolojik</a:t>
            </a:r>
          </a:p>
          <a:p>
            <a:pPr algn="ctr">
              <a:lnSpc>
                <a:spcPts val="6904"/>
              </a:lnSpc>
              <a:spcBef>
                <a:spcPct val="0"/>
              </a:spcBef>
            </a:pPr>
            <a:r>
              <a:rPr lang="en-US" sz="6638" spc="33">
                <a:solidFill>
                  <a:srgbClr val="000000"/>
                </a:solidFill>
                <a:latin typeface="Times Neue Roman Bold"/>
              </a:rPr>
              <a:t>gelişimlerini takip eder, bu süreç içinde</a:t>
            </a:r>
          </a:p>
          <a:p>
            <a:pPr algn="ctr">
              <a:lnSpc>
                <a:spcPts val="6904"/>
              </a:lnSpc>
              <a:spcBef>
                <a:spcPct val="0"/>
              </a:spcBef>
            </a:pPr>
            <a:r>
              <a:rPr lang="en-US" sz="6638" spc="33">
                <a:solidFill>
                  <a:srgbClr val="000000"/>
                </a:solidFill>
                <a:latin typeface="Times Neue Roman Bold"/>
              </a:rPr>
              <a:t>velilerimizle işbirliği yaparak gerekli yönlendirmeleri yapar.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756026"/>
            <a:ext cx="3743074" cy="95309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104775"/>
            <a:ext cx="18288000" cy="6414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61"/>
              </a:lnSpc>
              <a:spcBef>
                <a:spcPct val="0"/>
              </a:spcBef>
            </a:pPr>
            <a:r>
              <a:rPr lang="en-US" sz="6885" spc="34">
                <a:solidFill>
                  <a:srgbClr val="000000"/>
                </a:solidFill>
                <a:latin typeface="Times Neue Roman Bold"/>
              </a:rPr>
              <a:t>Rehberlik Servisimiz, öğrencilerimizin gelişim</a:t>
            </a:r>
          </a:p>
          <a:p>
            <a:pPr algn="ctr">
              <a:lnSpc>
                <a:spcPts val="7161"/>
              </a:lnSpc>
              <a:spcBef>
                <a:spcPct val="0"/>
              </a:spcBef>
            </a:pPr>
            <a:r>
              <a:rPr lang="en-US" sz="6885" spc="34">
                <a:solidFill>
                  <a:srgbClr val="000000"/>
                </a:solidFill>
                <a:latin typeface="Times Neue Roman Bold"/>
              </a:rPr>
              <a:t>süreci içinde karşılaştıkları güçlükleri problem</a:t>
            </a:r>
          </a:p>
          <a:p>
            <a:pPr algn="ctr">
              <a:lnSpc>
                <a:spcPts val="7161"/>
              </a:lnSpc>
              <a:spcBef>
                <a:spcPct val="0"/>
              </a:spcBef>
            </a:pPr>
            <a:r>
              <a:rPr lang="en-US" sz="6885" spc="34">
                <a:solidFill>
                  <a:srgbClr val="000000"/>
                </a:solidFill>
                <a:latin typeface="Times Neue Roman Bold"/>
              </a:rPr>
              <a:t>haline dönüşmeden çözmelerine yardımcı</a:t>
            </a:r>
          </a:p>
          <a:p>
            <a:pPr algn="ctr">
              <a:lnSpc>
                <a:spcPts val="7161"/>
              </a:lnSpc>
              <a:spcBef>
                <a:spcPct val="0"/>
              </a:spcBef>
            </a:pPr>
            <a:r>
              <a:rPr lang="en-US" sz="6885" spc="34">
                <a:solidFill>
                  <a:srgbClr val="000000"/>
                </a:solidFill>
                <a:latin typeface="Times Neue Roman Bold"/>
              </a:rPr>
              <a:t>olmak, kendini tanıyan, uyum ve iletişim</a:t>
            </a:r>
          </a:p>
          <a:p>
            <a:pPr algn="ctr">
              <a:lnSpc>
                <a:spcPts val="7161"/>
              </a:lnSpc>
              <a:spcBef>
                <a:spcPct val="0"/>
              </a:spcBef>
            </a:pPr>
            <a:r>
              <a:rPr lang="en-US" sz="6885" spc="34">
                <a:solidFill>
                  <a:srgbClr val="000000"/>
                </a:solidFill>
                <a:latin typeface="Times Neue Roman Bold"/>
              </a:rPr>
              <a:t>becerisine sahip, çevresine duyarlı, mutlu,</a:t>
            </a:r>
          </a:p>
          <a:p>
            <a:pPr algn="ctr">
              <a:lnSpc>
                <a:spcPts val="7161"/>
              </a:lnSpc>
              <a:spcBef>
                <a:spcPct val="0"/>
              </a:spcBef>
            </a:pPr>
            <a:r>
              <a:rPr lang="en-US" sz="6885" spc="34">
                <a:solidFill>
                  <a:srgbClr val="000000"/>
                </a:solidFill>
                <a:latin typeface="Times Neue Roman Bold"/>
              </a:rPr>
              <a:t>sağlıklı, yaratıcı bireyler olarak yetişmelerine</a:t>
            </a:r>
          </a:p>
          <a:p>
            <a:pPr algn="ctr">
              <a:lnSpc>
                <a:spcPts val="7161"/>
              </a:lnSpc>
              <a:spcBef>
                <a:spcPct val="0"/>
              </a:spcBef>
            </a:pPr>
            <a:r>
              <a:rPr lang="en-US" sz="6885" spc="34">
                <a:solidFill>
                  <a:srgbClr val="000000"/>
                </a:solidFill>
                <a:latin typeface="Times Neue Roman Bold"/>
              </a:rPr>
              <a:t>katkıda bulunmak temel amacını gütmektedir.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13364" y="6886461"/>
            <a:ext cx="2686776" cy="289183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539089">
            <a:off x="14373285" y="6832581"/>
            <a:ext cx="4851438" cy="485143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343499" flipH="1">
            <a:off x="4548604" y="7720893"/>
            <a:ext cx="4114800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741453">
            <a:off x="10242395" y="6658605"/>
            <a:ext cx="2618329" cy="36830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0205" y="4368650"/>
            <a:ext cx="18315950" cy="3607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16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7116"/>
              </a:lnSpc>
              <a:spcBef>
                <a:spcPct val="0"/>
              </a:spcBef>
            </a:pPr>
            <a:r>
              <a:rPr lang="en-US" sz="6843" spc="34">
                <a:solidFill>
                  <a:srgbClr val="3B3029"/>
                </a:solidFill>
                <a:latin typeface="Times Neue Roman Bold"/>
              </a:rPr>
              <a:t>Psikolojik danışma ve rehberlik yardımı</a:t>
            </a:r>
          </a:p>
          <a:p>
            <a:pPr algn="ctr">
              <a:lnSpc>
                <a:spcPts val="7116"/>
              </a:lnSpc>
              <a:spcBef>
                <a:spcPct val="0"/>
              </a:spcBef>
            </a:pPr>
            <a:r>
              <a:rPr lang="en-US" sz="6843" spc="34">
                <a:solidFill>
                  <a:srgbClr val="3B3029"/>
                </a:solidFill>
                <a:latin typeface="Times Neue Roman Bold"/>
              </a:rPr>
              <a:t>bireye tek yönlü olarak doğrudan yapılan bir</a:t>
            </a:r>
          </a:p>
          <a:p>
            <a:pPr algn="ctr">
              <a:lnSpc>
                <a:spcPts val="7116"/>
              </a:lnSpc>
              <a:spcBef>
                <a:spcPct val="0"/>
              </a:spcBef>
            </a:pPr>
            <a:r>
              <a:rPr lang="en-US" sz="6843" spc="34">
                <a:solidFill>
                  <a:srgbClr val="3B3029"/>
                </a:solidFill>
                <a:latin typeface="Times Neue Roman Bold"/>
              </a:rPr>
              <a:t>yardım değildir.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475249" y="10287000"/>
            <a:ext cx="4461242" cy="5867344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913928" y="810857"/>
            <a:ext cx="14084892" cy="3453019"/>
            <a:chOff x="0" y="0"/>
            <a:chExt cx="18779856" cy="4604025"/>
          </a:xfrm>
        </p:grpSpPr>
        <p:sp>
          <p:nvSpPr>
            <p:cNvPr id="5" name="TextBox 5"/>
            <p:cNvSpPr txBox="1"/>
            <p:nvPr/>
          </p:nvSpPr>
          <p:spPr>
            <a:xfrm>
              <a:off x="0" y="940967"/>
              <a:ext cx="18779856" cy="28964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320"/>
                </a:lnSpc>
              </a:pPr>
              <a:r>
                <a:rPr lang="en-US" sz="8000" spc="40">
                  <a:solidFill>
                    <a:srgbClr val="3B3029"/>
                  </a:solidFill>
                  <a:latin typeface="Times Neue Roman Bold"/>
                </a:rPr>
                <a:t>REHBERLİK SERVİSİ NE DEĞİLDİR?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8100"/>
              <a:ext cx="18779856" cy="5223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31"/>
                </a:lnSpc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4275074"/>
              <a:ext cx="18779856" cy="3289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59671" y="1878351"/>
            <a:ext cx="12133539" cy="6530298"/>
            <a:chOff x="0" y="0"/>
            <a:chExt cx="16178053" cy="8707065"/>
          </a:xfrm>
        </p:grpSpPr>
        <p:sp>
          <p:nvSpPr>
            <p:cNvPr id="3" name="TextBox 3"/>
            <p:cNvSpPr txBox="1"/>
            <p:nvPr/>
          </p:nvSpPr>
          <p:spPr>
            <a:xfrm>
              <a:off x="0" y="1113108"/>
              <a:ext cx="16178053" cy="66942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764"/>
                </a:lnSpc>
              </a:pPr>
              <a:r>
                <a:rPr lang="en-US" sz="9389" spc="46">
                  <a:solidFill>
                    <a:srgbClr val="000000"/>
                  </a:solidFill>
                  <a:latin typeface="Times Neue Roman Bold"/>
                </a:rPr>
                <a:t>Psikolojik danışma ve rehberlik, bireyin sadece duygusal yanı ile ilgilenmez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57150"/>
              <a:ext cx="16178053" cy="6006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40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8314769"/>
              <a:ext cx="16178053" cy="3922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35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04406" y="1664583"/>
            <a:ext cx="5055265" cy="73799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908553" y="5553327"/>
            <a:ext cx="4114800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51462" y="5553327"/>
            <a:ext cx="4114800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343690" y="5553327"/>
            <a:ext cx="4114800" cy="41148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047238" y="0"/>
            <a:ext cx="13837430" cy="5820576"/>
            <a:chOff x="0" y="0"/>
            <a:chExt cx="18449906" cy="7760768"/>
          </a:xfrm>
        </p:grpSpPr>
        <p:sp>
          <p:nvSpPr>
            <p:cNvPr id="6" name="TextBox 6"/>
            <p:cNvSpPr txBox="1"/>
            <p:nvPr/>
          </p:nvSpPr>
          <p:spPr>
            <a:xfrm>
              <a:off x="0" y="1218727"/>
              <a:ext cx="18449906" cy="5553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732"/>
                </a:lnSpc>
              </a:pPr>
              <a:r>
                <a:rPr lang="en-US" sz="10319" spc="51">
                  <a:solidFill>
                    <a:srgbClr val="000000"/>
                  </a:solidFill>
                  <a:latin typeface="Times Neue Roman Bold"/>
                </a:rPr>
                <a:t>Rehberlikte bireye acıma duygusu ile yaklaşılmaz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47625"/>
              <a:ext cx="18449906" cy="6753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81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332449"/>
              <a:ext cx="18449906" cy="428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86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00356" y="-1013072"/>
            <a:ext cx="12187644" cy="8300745"/>
            <a:chOff x="0" y="0"/>
            <a:chExt cx="16250192" cy="11067660"/>
          </a:xfrm>
        </p:grpSpPr>
        <p:sp>
          <p:nvSpPr>
            <p:cNvPr id="3" name="TextBox 3"/>
            <p:cNvSpPr txBox="1"/>
            <p:nvPr/>
          </p:nvSpPr>
          <p:spPr>
            <a:xfrm>
              <a:off x="0" y="1189633"/>
              <a:ext cx="16250192" cy="89161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439"/>
                </a:lnSpc>
              </a:pPr>
              <a:r>
                <a:rPr lang="en-US" sz="10037" spc="50">
                  <a:solidFill>
                    <a:srgbClr val="000000"/>
                  </a:solidFill>
                  <a:latin typeface="Times Neue Roman Bold"/>
                </a:rPr>
                <a:t>Psikolojik danışma ve rehberlikte kullanılan bütün yöntemler ve teknikler amaç değil, sadece araçtır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7625"/>
              <a:ext cx="16250192" cy="6555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78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0640722"/>
              <a:ext cx="16250192" cy="426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10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40903" y="3137301"/>
            <a:ext cx="5859453" cy="711412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115000" y="3819814"/>
            <a:ext cx="7584120" cy="646718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00216" y="359051"/>
            <a:ext cx="16959084" cy="3460763"/>
            <a:chOff x="0" y="0"/>
            <a:chExt cx="22612112" cy="4614351"/>
          </a:xfrm>
        </p:grpSpPr>
        <p:sp>
          <p:nvSpPr>
            <p:cNvPr id="4" name="TextBox 4"/>
            <p:cNvSpPr txBox="1"/>
            <p:nvPr/>
          </p:nvSpPr>
          <p:spPr>
            <a:xfrm>
              <a:off x="0" y="940967"/>
              <a:ext cx="22612112" cy="2906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319"/>
                </a:lnSpc>
              </a:pPr>
              <a:r>
                <a:rPr lang="en-US" sz="7999" spc="39">
                  <a:solidFill>
                    <a:srgbClr val="000000"/>
                  </a:solidFill>
                  <a:latin typeface="Times Neue Roman Bold"/>
                </a:rPr>
                <a:t>Rehberlik bir disiplin görevi değildir. Rehberlik yargılamaz ve ceza vermez.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8100"/>
              <a:ext cx="22612112" cy="5223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31"/>
                </a:lnSpc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4285400"/>
              <a:ext cx="22612112" cy="3289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43174" y="0"/>
            <a:ext cx="14801652" cy="5711555"/>
            <a:chOff x="0" y="0"/>
            <a:chExt cx="19735535" cy="7615406"/>
          </a:xfrm>
        </p:grpSpPr>
        <p:sp>
          <p:nvSpPr>
            <p:cNvPr id="3" name="TextBox 3"/>
            <p:cNvSpPr txBox="1"/>
            <p:nvPr/>
          </p:nvSpPr>
          <p:spPr>
            <a:xfrm>
              <a:off x="0" y="1198754"/>
              <a:ext cx="19735535" cy="54463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31"/>
                </a:lnSpc>
              </a:pPr>
              <a:r>
                <a:rPr lang="en-US" sz="10126" spc="50">
                  <a:solidFill>
                    <a:srgbClr val="000000"/>
                  </a:solidFill>
                  <a:latin typeface="Times Neue Roman Bold"/>
                </a:rPr>
                <a:t>Rehberlik sadece sorunlu öğrencilere verilen bir yardım değildir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7625"/>
              <a:ext cx="19735535" cy="6617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10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7185049"/>
              <a:ext cx="19735535" cy="4303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34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987" b="27936"/>
          <a:stretch>
            <a:fillRect/>
          </a:stretch>
        </p:blipFill>
        <p:spPr>
          <a:xfrm>
            <a:off x="7663217" y="5685312"/>
            <a:ext cx="2460043" cy="46016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332</Words>
  <Application>Microsoft Office PowerPoint</Application>
  <PresentationFormat>Özel</PresentationFormat>
  <Paragraphs>67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0" baseType="lpstr">
      <vt:lpstr>Source Sans Pro Italics</vt:lpstr>
      <vt:lpstr>Arial</vt:lpstr>
      <vt:lpstr>Times Neue Roman Bold</vt:lpstr>
      <vt:lpstr>Calibri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 kızımız olacak!</dc:title>
  <dc:creator>Abdullah CENGIZ</dc:creator>
  <cp:lastModifiedBy>PC</cp:lastModifiedBy>
  <cp:revision>2</cp:revision>
  <dcterms:created xsi:type="dcterms:W3CDTF">2006-08-16T00:00:00Z</dcterms:created>
  <dcterms:modified xsi:type="dcterms:W3CDTF">2021-10-26T10:38:52Z</dcterms:modified>
  <dc:identifier>DAEshIfioZE</dc:identifier>
</cp:coreProperties>
</file>