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74" r:id="rId3"/>
    <p:sldId id="275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Algerian" panose="04020705040A02060702" pitchFamily="82" charset="0"/>
      <p:regular r:id="rId18"/>
    </p:embeddedFont>
    <p:embeddedFont>
      <p:font typeface="Arimo" panose="020B0604020202020204" charset="0"/>
      <p:regular r:id="rId19"/>
    </p:embeddedFont>
    <p:embeddedFont>
      <p:font typeface="Caladea Bold" panose="020B0604020202020204" charset="-94"/>
      <p:regular r:id="rId20"/>
    </p:embeddedFont>
    <p:embeddedFont>
      <p:font typeface="Caladea Bold Italics" panose="020B0604020202020204" charset="-94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" panose="020B0604020202020204" charset="-94"/>
      <p:regular r:id="rId26"/>
    </p:embeddedFont>
    <p:embeddedFont>
      <p:font typeface="Caveat Bold" panose="020B0604020202020204" charset="-94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Light Italics" panose="020B0604020202020204" charset="0"/>
      <p:regular r:id="rId32"/>
    </p:embeddedFont>
    <p:embeddedFont>
      <p:font typeface="Playfair Display Black" panose="00000A00000000000000" pitchFamily="2" charset="-94"/>
      <p:regular r:id="rId33"/>
      <p:bold r:id="rId34"/>
      <p:boldItalic r:id="rId35"/>
    </p:embeddedFont>
    <p:embeddedFont>
      <p:font typeface="Rockwell" panose="02060603020205020403" pitchFamily="18" charset="0"/>
      <p:regular r:id="rId36"/>
      <p:bold r:id="rId37"/>
      <p:italic r:id="rId38"/>
      <p:boldItalic r:id="rId39"/>
    </p:embeddedFont>
    <p:embeddedFont>
      <p:font typeface="Times Neue Roman Bold" panose="020B0604020202020204" charset="-9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10" autoAdjust="0"/>
  </p:normalViewPr>
  <p:slideViewPr>
    <p:cSldViewPr>
      <p:cViewPr varScale="1">
        <p:scale>
          <a:sx n="72" d="100"/>
          <a:sy n="72" d="100"/>
        </p:scale>
        <p:origin x="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4T14:07:58.77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1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comments" Target="../comments/comment1.xml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659532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24200" y="2171700"/>
            <a:ext cx="12838644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43"/>
              </a:lnSpc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SEV</a:t>
            </a:r>
            <a:r>
              <a:rPr lang="tr-TR" sz="14602" dirty="0">
                <a:solidFill>
                  <a:srgbClr val="9D5122"/>
                </a:solidFill>
                <a:latin typeface="Arimo"/>
              </a:rPr>
              <a:t>GİLİ</a:t>
            </a:r>
            <a:r>
              <a:rPr lang="en-US" sz="14602" dirty="0">
                <a:solidFill>
                  <a:srgbClr val="9D5122"/>
                </a:solidFill>
                <a:latin typeface="Arimo"/>
              </a:rPr>
              <a:t> </a:t>
            </a:r>
          </a:p>
          <a:p>
            <a:pPr algn="ctr">
              <a:lnSpc>
                <a:spcPts val="20443"/>
              </a:lnSpc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ÖĞRENC</a:t>
            </a:r>
            <a:r>
              <a:rPr lang="tr-TR" sz="14602" dirty="0">
                <a:solidFill>
                  <a:srgbClr val="9D5122"/>
                </a:solidFill>
                <a:latin typeface="Arimo"/>
              </a:rPr>
              <a:t>İ</a:t>
            </a:r>
            <a:r>
              <a:rPr lang="en-US" sz="14602" dirty="0">
                <a:solidFill>
                  <a:srgbClr val="9D5122"/>
                </a:solidFill>
                <a:latin typeface="Arimo"/>
              </a:rPr>
              <a:t>L</a:t>
            </a:r>
            <a:r>
              <a:rPr lang="tr-TR" sz="14602" dirty="0">
                <a:solidFill>
                  <a:srgbClr val="9D5122"/>
                </a:solidFill>
                <a:latin typeface="Arimo"/>
              </a:rPr>
              <a:t>E</a:t>
            </a:r>
            <a:r>
              <a:rPr lang="en-US" sz="14602" dirty="0">
                <a:solidFill>
                  <a:srgbClr val="9D5122"/>
                </a:solidFill>
                <a:latin typeface="Arimo"/>
              </a:rPr>
              <a:t>R</a:t>
            </a:r>
          </a:p>
          <a:p>
            <a:pPr algn="ctr">
              <a:lnSpc>
                <a:spcPts val="20443"/>
              </a:lnSpc>
              <a:spcBef>
                <a:spcPct val="0"/>
              </a:spcBef>
            </a:pPr>
            <a:endParaRPr lang="en-US" sz="14602" dirty="0">
              <a:solidFill>
                <a:srgbClr val="9D5122"/>
              </a:solidFill>
              <a:latin typeface="Arimo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5D384C2-F4EF-491B-A00B-B2891D0E2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123" t="9244" r="5985" b="9432"/>
          <a:stretch>
            <a:fillRect/>
          </a:stretch>
        </p:blipFill>
        <p:spPr>
          <a:xfrm>
            <a:off x="7393583" y="-24653"/>
            <a:ext cx="2933767" cy="26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48384">
            <a:off x="6873055" y="1783764"/>
            <a:ext cx="3187020" cy="26307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004088">
            <a:off x="11552823" y="1872325"/>
            <a:ext cx="2230577" cy="18412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2922">
            <a:off x="14710957" y="1152696"/>
            <a:ext cx="3223313" cy="2660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82562">
            <a:off x="3530349" y="2594936"/>
            <a:ext cx="2927327" cy="2416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526017">
            <a:off x="-947" y="734286"/>
            <a:ext cx="3415573" cy="28194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488110" y="-842701"/>
            <a:ext cx="13964762" cy="3635648"/>
            <a:chOff x="0" y="-142875"/>
            <a:chExt cx="18619682" cy="4847530"/>
          </a:xfrm>
        </p:grpSpPr>
        <p:sp>
          <p:nvSpPr>
            <p:cNvPr id="9" name="TextBox 9"/>
            <p:cNvSpPr txBox="1"/>
            <p:nvPr/>
          </p:nvSpPr>
          <p:spPr>
            <a:xfrm>
              <a:off x="0" y="1245484"/>
              <a:ext cx="18619682" cy="1179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29"/>
                </a:lnSpc>
              </a:pPr>
              <a:r>
                <a:rPr lang="en-US" sz="6999" spc="335" dirty="0">
                  <a:solidFill>
                    <a:srgbClr val="000000"/>
                  </a:solidFill>
                  <a:latin typeface="Playfair Display Black Bold"/>
                </a:rPr>
                <a:t>KITAP OKUMAK</a:t>
              </a:r>
              <a:r>
                <a:rPr lang="tr-TR" sz="6999" spc="335" dirty="0">
                  <a:solidFill>
                    <a:srgbClr val="000000"/>
                  </a:solidFill>
                  <a:latin typeface="Playfair Display Black Bold"/>
                </a:rPr>
                <a:t> DA</a:t>
              </a:r>
              <a:r>
                <a:rPr lang="en-US" sz="6999" spc="335" dirty="0">
                  <a:solidFill>
                    <a:srgbClr val="000000"/>
                  </a:solidFill>
                  <a:latin typeface="Playfair Display Black Bold"/>
                </a:rPr>
                <a:t> ÖNEMLI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04249" y="-142875"/>
              <a:ext cx="15411183" cy="932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7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4249" y="4113070"/>
              <a:ext cx="15411183" cy="591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9935" y="4381821"/>
            <a:ext cx="7295530" cy="5425612"/>
            <a:chOff x="0" y="0"/>
            <a:chExt cx="9727374" cy="723414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580985"/>
              <a:ext cx="9727374" cy="616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305"/>
                </a:lnSpc>
              </a:pP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Üniversite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sınavında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en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hızlı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soru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çözmenin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yolu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bol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kitap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okumaktan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geçer</a:t>
              </a:r>
              <a:r>
                <a:rPr lang="tr-TR" sz="5844" spc="204" dirty="0">
                  <a:solidFill>
                    <a:srgbClr val="000000"/>
                  </a:solidFill>
                  <a:latin typeface="Playfair Display Black"/>
                </a:rPr>
                <a:t>.</a:t>
              </a:r>
              <a:endParaRPr lang="en-US" sz="5844" spc="204" dirty="0">
                <a:solidFill>
                  <a:srgbClr val="000000"/>
                </a:solidFill>
                <a:latin typeface="Playfair Display Black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940252"/>
              <a:ext cx="7796430" cy="293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5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7796430" cy="388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807615" y="3523438"/>
            <a:ext cx="7295530" cy="6388976"/>
            <a:chOff x="0" y="-47625"/>
            <a:chExt cx="9727374" cy="851863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580985"/>
              <a:ext cx="9727374" cy="7489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05"/>
                </a:lnSpc>
              </a:pP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Günün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son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ders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saati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kitap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okumaya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ayrılabilir</a:t>
              </a:r>
              <a:r>
                <a:rPr lang="tr-TR" sz="5844" spc="204" dirty="0">
                  <a:solidFill>
                    <a:srgbClr val="000000"/>
                  </a:solidFill>
                  <a:latin typeface="Playfair Display Black"/>
                </a:rPr>
                <a:t>.</a:t>
              </a:r>
              <a:endParaRPr lang="en-US" sz="5844" spc="204" dirty="0">
                <a:solidFill>
                  <a:srgbClr val="000000"/>
                </a:solidFill>
                <a:latin typeface="Playfair Display Black"/>
              </a:endParaRPr>
            </a:p>
            <a:p>
              <a:pPr algn="l">
                <a:lnSpc>
                  <a:spcPts val="7305"/>
                </a:lnSpc>
              </a:pP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Nitelikli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kitaplar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okumak</a:t>
              </a:r>
              <a:r>
                <a:rPr lang="en-US" sz="5844" spc="204" dirty="0">
                  <a:solidFill>
                    <a:srgbClr val="000000"/>
                  </a:solidFill>
                  <a:latin typeface="Playfair Display Black"/>
                </a:rPr>
                <a:t> </a:t>
              </a:r>
              <a:r>
                <a:rPr lang="en-US" sz="5844" spc="204" dirty="0" err="1">
                  <a:solidFill>
                    <a:srgbClr val="000000"/>
                  </a:solidFill>
                  <a:latin typeface="Playfair Display Black"/>
                </a:rPr>
                <a:t>lazım</a:t>
              </a:r>
              <a:r>
                <a:rPr lang="tr-TR" sz="5844" spc="204" dirty="0">
                  <a:solidFill>
                    <a:srgbClr val="000000"/>
                  </a:solidFill>
                  <a:latin typeface="Playfair Display Black"/>
                </a:rPr>
                <a:t>.</a:t>
              </a:r>
              <a:endParaRPr lang="en-US" sz="5844" spc="204" dirty="0">
                <a:solidFill>
                  <a:srgbClr val="000000"/>
                </a:solidFill>
                <a:latin typeface="Playfair Display Black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8177113"/>
              <a:ext cx="7796430" cy="293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5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7796430" cy="388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4"/>
                </a:lnSpc>
              </a:pPr>
              <a:endParaRPr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CAF78E1F-3F9E-4CE5-96DD-532FCAFB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23" t="9244" r="5985" b="9432"/>
          <a:stretch>
            <a:fillRect/>
          </a:stretch>
        </p:blipFill>
        <p:spPr>
          <a:xfrm>
            <a:off x="7620364" y="5136135"/>
            <a:ext cx="2704038" cy="2445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6423941" y="5129213"/>
            <a:ext cx="6738239" cy="0"/>
          </a:xfrm>
          <a:prstGeom prst="line">
            <a:avLst/>
          </a:prstGeom>
          <a:ln w="28575" cap="rnd">
            <a:solidFill>
              <a:srgbClr val="110C0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209943" y="-19050"/>
            <a:ext cx="11453377" cy="366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58"/>
              </a:lnSpc>
            </a:pPr>
            <a:r>
              <a:rPr lang="en-US" sz="7965" dirty="0" err="1">
                <a:solidFill>
                  <a:srgbClr val="110C0F"/>
                </a:solidFill>
                <a:latin typeface="Caladea Bold"/>
              </a:rPr>
              <a:t>Yabancı</a:t>
            </a:r>
            <a:r>
              <a:rPr lang="en-US" sz="7965" dirty="0">
                <a:solidFill>
                  <a:srgbClr val="110C0F"/>
                </a:solidFill>
                <a:latin typeface="Caladea Bold"/>
              </a:rPr>
              <a:t> </a:t>
            </a:r>
            <a:r>
              <a:rPr lang="en-US" sz="7965" dirty="0" err="1">
                <a:solidFill>
                  <a:srgbClr val="110C0F"/>
                </a:solidFill>
                <a:latin typeface="Caladea Bold"/>
              </a:rPr>
              <a:t>dilin</a:t>
            </a:r>
            <a:r>
              <a:rPr lang="en-US" sz="7965" dirty="0">
                <a:solidFill>
                  <a:srgbClr val="110C0F"/>
                </a:solidFill>
                <a:latin typeface="Caladea Bold"/>
              </a:rPr>
              <a:t> </a:t>
            </a:r>
            <a:r>
              <a:rPr lang="en-US" sz="7965" dirty="0" err="1">
                <a:solidFill>
                  <a:srgbClr val="110C0F"/>
                </a:solidFill>
                <a:latin typeface="Caladea Bold"/>
              </a:rPr>
              <a:t>gerekliliğini</a:t>
            </a:r>
            <a:r>
              <a:rPr lang="en-US" sz="7965" dirty="0">
                <a:solidFill>
                  <a:srgbClr val="110C0F"/>
                </a:solidFill>
                <a:latin typeface="Caladea Bold"/>
              </a:rPr>
              <a:t> </a:t>
            </a:r>
            <a:r>
              <a:rPr lang="en-US" sz="7965" dirty="0" err="1">
                <a:solidFill>
                  <a:srgbClr val="110C0F"/>
                </a:solidFill>
                <a:latin typeface="Caladea Bold"/>
              </a:rPr>
              <a:t>unutmamak</a:t>
            </a:r>
            <a:r>
              <a:rPr lang="en-US" sz="7965" dirty="0">
                <a:solidFill>
                  <a:srgbClr val="110C0F"/>
                </a:solidFill>
                <a:latin typeface="Caladea Bold"/>
              </a:rPr>
              <a:t> </a:t>
            </a:r>
            <a:r>
              <a:rPr lang="en-US" sz="7965" dirty="0" err="1">
                <a:solidFill>
                  <a:srgbClr val="110C0F"/>
                </a:solidFill>
                <a:latin typeface="Caladea Bold"/>
              </a:rPr>
              <a:t>gerek</a:t>
            </a:r>
            <a:r>
              <a:rPr lang="en-US" sz="7965" dirty="0">
                <a:solidFill>
                  <a:srgbClr val="110C0F"/>
                </a:solidFill>
                <a:latin typeface="Caladea Bold"/>
              </a:rPr>
              <a:t>...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307"/>
          <a:stretch>
            <a:fillRect/>
          </a:stretch>
        </p:blipFill>
        <p:spPr>
          <a:xfrm>
            <a:off x="209943" y="3509553"/>
            <a:ext cx="6424491" cy="67774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997953" y="1820960"/>
            <a:ext cx="8016320" cy="7484731"/>
            <a:chOff x="0" y="0"/>
            <a:chExt cx="10688427" cy="9979641"/>
          </a:xfrm>
        </p:grpSpPr>
        <p:sp>
          <p:nvSpPr>
            <p:cNvPr id="6" name="TextBox 6"/>
            <p:cNvSpPr txBox="1"/>
            <p:nvPr/>
          </p:nvSpPr>
          <p:spPr>
            <a:xfrm>
              <a:off x="0" y="461203"/>
              <a:ext cx="10688427" cy="911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84"/>
                </a:lnSpc>
              </a:pP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Yabancı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dille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barışık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olmalı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...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Nitelikli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olupda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İngilizce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eğitimi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vermeyen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üniversite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yok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bu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yüzden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İngilizce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derslerini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ciddiye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almak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lazım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.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İkinci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yabancı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dilinde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önemi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artıyor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.</a:t>
              </a:r>
            </a:p>
            <a:p>
              <a:pPr algn="l">
                <a:lnSpc>
                  <a:spcPts val="5984"/>
                </a:lnSpc>
              </a:pP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(</a:t>
              </a:r>
              <a:r>
                <a:rPr lang="en-US" sz="4787" spc="167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İngilizce-Almanca</a:t>
              </a:r>
              <a:r>
                <a:rPr lang="en-US" sz="4787" spc="167" dirty="0">
                  <a:solidFill>
                    <a:srgbClr val="000000"/>
                  </a:solidFill>
                  <a:latin typeface="Rockwell" panose="02060603020205020403" pitchFamily="18" charset="0"/>
                </a:rPr>
                <a:t>)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741537"/>
              <a:ext cx="8566709" cy="238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566709" cy="317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94"/>
                </a:lnSpc>
              </a:pPr>
              <a:endParaRPr/>
            </a:p>
          </p:txBody>
        </p:sp>
      </p:grpSp>
      <p:pic>
        <p:nvPicPr>
          <p:cNvPr id="9" name="Resim 8">
            <a:extLst>
              <a:ext uri="{FF2B5EF4-FFF2-40B4-BE49-F238E27FC236}">
                <a16:creationId xmlns:a16="http://schemas.microsoft.com/office/drawing/2014/main" id="{30E82CAE-CF11-44D3-8AE3-9A6D015B6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532" y="4168429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06" b="43195"/>
          <a:stretch>
            <a:fillRect/>
          </a:stretch>
        </p:blipFill>
        <p:spPr>
          <a:xfrm>
            <a:off x="2012101" y="4438384"/>
            <a:ext cx="4731815" cy="5848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43915" y="-179951"/>
            <a:ext cx="9290257" cy="86652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875" y="-1"/>
            <a:ext cx="6203906" cy="544830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59938" y="210869"/>
            <a:ext cx="4835994" cy="3594791"/>
            <a:chOff x="0" y="-47625"/>
            <a:chExt cx="6447992" cy="4793054"/>
          </a:xfrm>
        </p:grpSpPr>
        <p:sp>
          <p:nvSpPr>
            <p:cNvPr id="6" name="TextBox 6"/>
            <p:cNvSpPr txBox="1"/>
            <p:nvPr/>
          </p:nvSpPr>
          <p:spPr>
            <a:xfrm>
              <a:off x="59780" y="764568"/>
              <a:ext cx="6388212" cy="37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1"/>
                </a:lnSpc>
              </a:pPr>
              <a:r>
                <a:rPr lang="en-US" sz="5825" spc="203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Sorunlarla</a:t>
              </a:r>
              <a:r>
                <a:rPr lang="en-US" sz="5825" spc="203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825" spc="203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boğuşmak</a:t>
              </a:r>
              <a:r>
                <a:rPr lang="en-US" sz="5825" spc="203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tr-TR" sz="5825" spc="203" dirty="0">
                  <a:solidFill>
                    <a:srgbClr val="000000"/>
                  </a:solidFill>
                  <a:latin typeface="Rockwell" panose="02060603020205020403" pitchFamily="18" charset="0"/>
                </a:rPr>
                <a:t>yerine;</a:t>
              </a:r>
              <a:endParaRPr lang="en-US" sz="5825" spc="203" dirty="0">
                <a:solidFill>
                  <a:srgbClr val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452369"/>
              <a:ext cx="5120113" cy="293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1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20113" cy="3875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2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42781" y="203725"/>
            <a:ext cx="8733386" cy="5838878"/>
            <a:chOff x="-1155755" y="-57150"/>
            <a:chExt cx="11644515" cy="7785169"/>
          </a:xfrm>
        </p:grpSpPr>
        <p:sp>
          <p:nvSpPr>
            <p:cNvPr id="10" name="TextBox 10"/>
            <p:cNvSpPr txBox="1"/>
            <p:nvPr/>
          </p:nvSpPr>
          <p:spPr>
            <a:xfrm>
              <a:off x="-1155755" y="603459"/>
              <a:ext cx="11644515" cy="66684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03"/>
                </a:lnSpc>
              </a:pP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-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Sınıf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öğretmeni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</a:p>
            <a:p>
              <a:pPr algn="ctr">
                <a:lnSpc>
                  <a:spcPts val="7803"/>
                </a:lnSpc>
              </a:pPr>
              <a:r>
                <a:rPr lang="tr-TR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r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ehberlik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tr-TR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s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ervisi</a:t>
              </a:r>
              <a:endParaRPr lang="en-US" sz="6242" spc="218" dirty="0">
                <a:solidFill>
                  <a:srgbClr val="000000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7803"/>
                </a:lnSpc>
              </a:pP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ve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idare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ile</a:t>
              </a:r>
              <a:endParaRPr lang="en-US" sz="6242" spc="218" dirty="0">
                <a:solidFill>
                  <a:srgbClr val="000000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7803"/>
                </a:lnSpc>
              </a:pPr>
              <a:r>
                <a:rPr lang="tr-TR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g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örüşüp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sorunları</a:t>
              </a:r>
              <a:endParaRPr lang="en-US" sz="6242" spc="218" dirty="0">
                <a:solidFill>
                  <a:srgbClr val="000000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7803"/>
                </a:lnSpc>
              </a:pP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dile</a:t>
              </a:r>
              <a:r>
                <a:rPr lang="en-US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6242" spc="218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getirmeli</a:t>
              </a:r>
              <a:r>
                <a:rPr lang="tr-TR" sz="6242" spc="218" dirty="0">
                  <a:solidFill>
                    <a:srgbClr val="000000"/>
                  </a:solidFill>
                  <a:latin typeface="Rockwell" panose="02060603020205020403" pitchFamily="18" charset="0"/>
                </a:rPr>
                <a:t>.</a:t>
              </a:r>
              <a:endParaRPr lang="en-US" sz="6242" spc="218" dirty="0">
                <a:solidFill>
                  <a:srgbClr val="000000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416696"/>
              <a:ext cx="9333007" cy="311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5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9333007" cy="421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endParaRPr/>
            </a:p>
          </p:txBody>
        </p:sp>
      </p:grpSp>
      <p:pic>
        <p:nvPicPr>
          <p:cNvPr id="13" name="Resim 12">
            <a:extLst>
              <a:ext uri="{FF2B5EF4-FFF2-40B4-BE49-F238E27FC236}">
                <a16:creationId xmlns:a16="http://schemas.microsoft.com/office/drawing/2014/main" id="{5F1D959F-2AEF-468C-B1D5-27FFA8F6F2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925" y="5489799"/>
            <a:ext cx="964340" cy="87211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7B89615D-F8FA-4D52-B1B4-1F77B4047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44600" y="6338810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9870" y="2705125"/>
            <a:ext cx="7637420" cy="75818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550" y="3086100"/>
            <a:ext cx="6520088" cy="720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77638" y="3086100"/>
            <a:ext cx="4713316" cy="7200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54274" y="-5598418"/>
            <a:ext cx="24780392" cy="1329130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89894" y="343999"/>
            <a:ext cx="8235631" cy="3196832"/>
            <a:chOff x="0" y="-47625"/>
            <a:chExt cx="10980842" cy="4262442"/>
          </a:xfrm>
        </p:grpSpPr>
        <p:sp>
          <p:nvSpPr>
            <p:cNvPr id="7" name="TextBox 7"/>
            <p:cNvSpPr txBox="1"/>
            <p:nvPr/>
          </p:nvSpPr>
          <p:spPr>
            <a:xfrm>
              <a:off x="0" y="690987"/>
              <a:ext cx="10980842" cy="2975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37"/>
                </a:lnSpc>
              </a:pP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Yeni</a:t>
              </a:r>
              <a:r>
                <a:rPr lang="en-US" sz="6990" spc="244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bir</a:t>
              </a:r>
              <a:r>
                <a:rPr lang="en-US" sz="6990" spc="244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ortama</a:t>
              </a:r>
              <a:r>
                <a:rPr lang="en-US" sz="6990" spc="244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gelince</a:t>
              </a:r>
              <a:r>
                <a:rPr lang="en-US" sz="6990" spc="244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herkes</a:t>
              </a:r>
              <a:r>
                <a:rPr lang="en-US" sz="6990" spc="244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990" spc="244" dirty="0" err="1">
                  <a:solidFill>
                    <a:srgbClr val="000000"/>
                  </a:solidFill>
                  <a:latin typeface="Caveat"/>
                </a:rPr>
                <a:t>bocalar</a:t>
              </a:r>
              <a:r>
                <a:rPr lang="tr-TR" sz="6990" spc="244" dirty="0">
                  <a:solidFill>
                    <a:srgbClr val="000000"/>
                  </a:solidFill>
                  <a:latin typeface="Caveat"/>
                </a:rPr>
                <a:t>.</a:t>
              </a:r>
              <a:endParaRPr lang="en-US" sz="6990" spc="244" dirty="0">
                <a:solidFill>
                  <a:srgbClr val="000000"/>
                </a:solidFill>
                <a:latin typeface="Cavea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70761"/>
              <a:ext cx="8801077" cy="344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3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801077" cy="455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1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655871" y="3024468"/>
            <a:ext cx="8976259" cy="3280441"/>
            <a:chOff x="0" y="0"/>
            <a:chExt cx="11968345" cy="43739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18509"/>
              <a:ext cx="11968345" cy="3047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67"/>
                </a:lnSpc>
              </a:pPr>
              <a:r>
                <a:rPr lang="en-US" sz="7254" spc="253" dirty="0" err="1">
                  <a:solidFill>
                    <a:srgbClr val="000000"/>
                  </a:solidFill>
                  <a:latin typeface="Caveat"/>
                </a:rPr>
                <a:t>Çekingenlik,içe</a:t>
              </a:r>
              <a:r>
                <a:rPr lang="en-US" sz="7254" spc="253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7254" spc="253" dirty="0" err="1">
                  <a:solidFill>
                    <a:srgbClr val="000000"/>
                  </a:solidFill>
                  <a:latin typeface="Caveat"/>
                </a:rPr>
                <a:t>kapanma</a:t>
              </a:r>
              <a:r>
                <a:rPr lang="en-US" sz="7254" spc="253" dirty="0">
                  <a:solidFill>
                    <a:srgbClr val="000000"/>
                  </a:solidFill>
                  <a:latin typeface="Caveat"/>
                </a:rPr>
                <a:t>, </a:t>
              </a:r>
              <a:r>
                <a:rPr lang="en-US" sz="7254" spc="253" dirty="0" err="1">
                  <a:solidFill>
                    <a:srgbClr val="000000"/>
                  </a:solidFill>
                  <a:latin typeface="Caveat"/>
                </a:rPr>
                <a:t>uyum</a:t>
              </a:r>
              <a:r>
                <a:rPr lang="en-US" sz="7254" spc="253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7254" spc="253" dirty="0" err="1">
                  <a:solidFill>
                    <a:srgbClr val="000000"/>
                  </a:solidFill>
                  <a:latin typeface="Caveat"/>
                </a:rPr>
                <a:t>sorunları</a:t>
              </a:r>
              <a:r>
                <a:rPr lang="en-US" sz="7254" spc="253" dirty="0">
                  <a:solidFill>
                    <a:srgbClr val="000000"/>
                  </a:solidFill>
                  <a:latin typeface="Caveat"/>
                </a:rPr>
                <a:t> vs.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008790"/>
              <a:ext cx="9592555" cy="365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6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9592555" cy="480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625526" y="336855"/>
            <a:ext cx="8633774" cy="3512647"/>
            <a:chOff x="0" y="-57150"/>
            <a:chExt cx="11511699" cy="468352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25285"/>
              <a:ext cx="11511699" cy="4001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6"/>
                </a:lnSpc>
              </a:pP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Dersleri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başaramama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korkusu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bu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sürede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</a:t>
              </a:r>
              <a:r>
                <a:rPr lang="en-US" sz="6269" spc="219" dirty="0" err="1">
                  <a:solidFill>
                    <a:srgbClr val="000000"/>
                  </a:solidFill>
                  <a:latin typeface="Caveat"/>
                </a:rPr>
                <a:t>çok</a:t>
              </a:r>
              <a:r>
                <a:rPr lang="en-US" sz="6269" spc="219" dirty="0">
                  <a:solidFill>
                    <a:srgbClr val="000000"/>
                  </a:solidFill>
                  <a:latin typeface="Caveat"/>
                </a:rPr>
                <a:t> normal</a:t>
              </a:r>
              <a:r>
                <a:rPr lang="tr-TR" sz="6269" spc="219" dirty="0">
                  <a:solidFill>
                    <a:srgbClr val="000000"/>
                  </a:solidFill>
                  <a:latin typeface="Caveat"/>
                </a:rPr>
                <a:t>.</a:t>
              </a:r>
              <a:endParaRPr lang="en-US" sz="6269" spc="219" dirty="0">
                <a:solidFill>
                  <a:srgbClr val="000000"/>
                </a:solidFill>
                <a:latin typeface="Caveat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467151"/>
              <a:ext cx="9226556" cy="31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58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9226556" cy="42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11"/>
                </a:lnSpc>
              </a:pPr>
              <a:endParaRPr/>
            </a:p>
          </p:txBody>
        </p:sp>
      </p:grpSp>
      <p:pic>
        <p:nvPicPr>
          <p:cNvPr id="18" name="Resim 17">
            <a:extLst>
              <a:ext uri="{FF2B5EF4-FFF2-40B4-BE49-F238E27FC236}">
                <a16:creationId xmlns:a16="http://schemas.microsoft.com/office/drawing/2014/main" id="{A9BAA96D-50F4-4AFB-AA0D-03E23A504F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44832" y="3345118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892" b="12034"/>
          <a:stretch>
            <a:fillRect/>
          </a:stretch>
        </p:blipFill>
        <p:spPr>
          <a:xfrm>
            <a:off x="172515" y="53336"/>
            <a:ext cx="17942970" cy="1023366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155" y="-516371"/>
            <a:ext cx="13047610" cy="4950525"/>
            <a:chOff x="0" y="0"/>
            <a:chExt cx="17396813" cy="6600700"/>
          </a:xfrm>
        </p:grpSpPr>
        <p:sp>
          <p:nvSpPr>
            <p:cNvPr id="4" name="TextBox 4"/>
            <p:cNvSpPr txBox="1"/>
            <p:nvPr/>
          </p:nvSpPr>
          <p:spPr>
            <a:xfrm>
              <a:off x="0" y="6167293"/>
              <a:ext cx="17396813" cy="433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5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43974"/>
              <a:ext cx="17396813" cy="4821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380"/>
                </a:lnSpc>
              </a:pPr>
              <a:r>
                <a:rPr lang="en-US" sz="8375" spc="8" dirty="0">
                  <a:solidFill>
                    <a:srgbClr val="000000"/>
                  </a:solidFill>
                  <a:latin typeface="Caladea Bold Italics"/>
                </a:rPr>
                <a:t>UYUMUNUZU OLUŞTURMAK SİZİN ELİNİZDE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7396813" cy="4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3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15227" y="3732601"/>
            <a:ext cx="7570587" cy="2793222"/>
            <a:chOff x="-34172" y="-38100"/>
            <a:chExt cx="10094115" cy="3724296"/>
          </a:xfrm>
        </p:grpSpPr>
        <p:sp>
          <p:nvSpPr>
            <p:cNvPr id="8" name="TextBox 8"/>
            <p:cNvSpPr txBox="1"/>
            <p:nvPr/>
          </p:nvSpPr>
          <p:spPr>
            <a:xfrm>
              <a:off x="0" y="3364357"/>
              <a:ext cx="10059943" cy="32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2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4172" y="78781"/>
              <a:ext cx="10059943" cy="2381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99"/>
                </a:lnSpc>
              </a:pP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Arkadaş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çevrenizi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oluşturun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.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Sınıfla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kaynaşın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59943" cy="36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62113" y="2648704"/>
            <a:ext cx="7724909" cy="2764648"/>
            <a:chOff x="0" y="0"/>
            <a:chExt cx="10299878" cy="368619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364357"/>
              <a:ext cx="10299878" cy="32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2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16803"/>
              <a:ext cx="10299878" cy="2381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99"/>
                </a:lnSpc>
              </a:pP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Kendinize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zaman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tanıyın,sabırsız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olmayın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299878" cy="36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1377" y="7253577"/>
            <a:ext cx="7574437" cy="3006755"/>
            <a:chOff x="-39306" y="-322855"/>
            <a:chExt cx="10099249" cy="4009007"/>
          </a:xfrm>
        </p:grpSpPr>
        <p:sp>
          <p:nvSpPr>
            <p:cNvPr id="16" name="TextBox 16"/>
            <p:cNvSpPr txBox="1"/>
            <p:nvPr/>
          </p:nvSpPr>
          <p:spPr>
            <a:xfrm>
              <a:off x="0" y="3364313"/>
              <a:ext cx="10059943" cy="32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2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39306" y="-322855"/>
              <a:ext cx="10059943" cy="2381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99"/>
                </a:lnSpc>
              </a:pP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Kendinizi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derslere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verin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ve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sportif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faaliyetlere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katılın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059943" cy="372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3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44000" y="5683353"/>
            <a:ext cx="7544958" cy="2764648"/>
            <a:chOff x="0" y="0"/>
            <a:chExt cx="10059943" cy="3686197"/>
          </a:xfrm>
        </p:grpSpPr>
        <p:sp>
          <p:nvSpPr>
            <p:cNvPr id="20" name="TextBox 20"/>
            <p:cNvSpPr txBox="1"/>
            <p:nvPr/>
          </p:nvSpPr>
          <p:spPr>
            <a:xfrm>
              <a:off x="0" y="3364357"/>
              <a:ext cx="10059943" cy="321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2"/>
                </a:lnSpc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16803"/>
              <a:ext cx="10059943" cy="2381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99"/>
                </a:lnSpc>
              </a:pP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Öğretmenlerinizle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iletişim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kurmayı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 </a:t>
              </a:r>
              <a:r>
                <a:rPr lang="en-US" sz="6160" spc="6" dirty="0" err="1">
                  <a:solidFill>
                    <a:srgbClr val="000000"/>
                  </a:solidFill>
                  <a:latin typeface="29LT Adir Light Bold Italics"/>
                </a:rPr>
                <a:t>unutmayın</a:t>
              </a:r>
              <a:r>
                <a:rPr lang="en-US" sz="6160" spc="6" dirty="0">
                  <a:solidFill>
                    <a:srgbClr val="000000"/>
                  </a:solidFill>
                  <a:latin typeface="29LT Adir Light Bold Italics"/>
                </a:rPr>
                <a:t>!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0059943" cy="3630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03"/>
                </a:lnSpc>
              </a:pPr>
              <a:endParaRPr/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4002D02F-40C5-4ACC-A77D-A89F31D30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3470" y="459316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2507" y="3130535"/>
            <a:ext cx="8805493" cy="71564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604932"/>
            <a:ext cx="11580433" cy="4243427"/>
            <a:chOff x="0" y="0"/>
            <a:chExt cx="15440578" cy="5657903"/>
          </a:xfrm>
        </p:grpSpPr>
        <p:sp>
          <p:nvSpPr>
            <p:cNvPr id="4" name="TextBox 4"/>
            <p:cNvSpPr txBox="1"/>
            <p:nvPr/>
          </p:nvSpPr>
          <p:spPr>
            <a:xfrm>
              <a:off x="0" y="5174779"/>
              <a:ext cx="15440578" cy="483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88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73952"/>
              <a:ext cx="15440578" cy="3628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89"/>
                </a:lnSpc>
              </a:pPr>
              <a:r>
                <a:rPr lang="en-US" sz="9455" spc="9" dirty="0" err="1">
                  <a:solidFill>
                    <a:srgbClr val="000000"/>
                  </a:solidFill>
                  <a:latin typeface="Fredoka One Bold Italics"/>
                </a:rPr>
                <a:t>Yeni</a:t>
              </a:r>
              <a:r>
                <a:rPr lang="en-US" sz="9455" spc="9" dirty="0">
                  <a:solidFill>
                    <a:srgbClr val="000000"/>
                  </a:solidFill>
                  <a:latin typeface="Fredoka One Bold Italics"/>
                </a:rPr>
                <a:t> </a:t>
              </a:r>
              <a:r>
                <a:rPr lang="en-US" sz="9455" spc="9" dirty="0" err="1">
                  <a:solidFill>
                    <a:srgbClr val="000000"/>
                  </a:solidFill>
                  <a:latin typeface="Fredoka One Bold Italics"/>
                </a:rPr>
                <a:t>ortam</a:t>
              </a:r>
              <a:endParaRPr lang="en-US" sz="9455" spc="9" dirty="0">
                <a:solidFill>
                  <a:srgbClr val="000000"/>
                </a:solidFill>
                <a:latin typeface="Fredoka One Bold Italics"/>
              </a:endParaRPr>
            </a:p>
            <a:p>
              <a:pPr algn="l">
                <a:lnSpc>
                  <a:spcPts val="10589"/>
                </a:lnSpc>
              </a:pPr>
              <a:r>
                <a:rPr lang="en-US" sz="9455" spc="9" dirty="0" err="1">
                  <a:solidFill>
                    <a:srgbClr val="000000"/>
                  </a:solidFill>
                  <a:latin typeface="Fredoka One Bold Italics"/>
                </a:rPr>
                <a:t>Yeni</a:t>
              </a:r>
              <a:r>
                <a:rPr lang="en-US" sz="9455" spc="9" dirty="0">
                  <a:solidFill>
                    <a:srgbClr val="000000"/>
                  </a:solidFill>
                  <a:latin typeface="Fredoka One Bold Italics"/>
                </a:rPr>
                <a:t> </a:t>
              </a:r>
              <a:r>
                <a:rPr lang="en-US" sz="9455" spc="9" dirty="0" err="1">
                  <a:solidFill>
                    <a:srgbClr val="000000"/>
                  </a:solidFill>
                  <a:latin typeface="Fredoka One Bold Italics"/>
                </a:rPr>
                <a:t>insanlar</a:t>
              </a:r>
              <a:endParaRPr lang="en-US" sz="9455" spc="9" dirty="0">
                <a:solidFill>
                  <a:srgbClr val="000000"/>
                </a:solidFill>
                <a:latin typeface="Fredoka One Bold Itali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5440578" cy="555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3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3638495"/>
            <a:ext cx="10882914" cy="3987961"/>
            <a:chOff x="0" y="0"/>
            <a:chExt cx="14510552" cy="5317281"/>
          </a:xfrm>
        </p:grpSpPr>
        <p:sp>
          <p:nvSpPr>
            <p:cNvPr id="8" name="TextBox 8"/>
            <p:cNvSpPr txBox="1"/>
            <p:nvPr/>
          </p:nvSpPr>
          <p:spPr>
            <a:xfrm>
              <a:off x="0" y="4860388"/>
              <a:ext cx="14510552" cy="456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02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01402"/>
              <a:ext cx="14510552" cy="3424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52"/>
                </a:lnSpc>
              </a:pP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Mutlaka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</a:t>
              </a: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öğretmenlerinize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</a:t>
              </a: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ve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</a:t>
              </a: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rehberlik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</a:t>
              </a: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servisine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</a:t>
              </a:r>
              <a:r>
                <a:rPr lang="en-US" sz="8885" spc="8" dirty="0" err="1">
                  <a:solidFill>
                    <a:srgbClr val="000000"/>
                  </a:solidFill>
                  <a:latin typeface="League Gothic Bold Italics"/>
                </a:rPr>
                <a:t>başvurun</a:t>
              </a:r>
              <a:r>
                <a:rPr lang="en-US" sz="8885" spc="8" dirty="0">
                  <a:solidFill>
                    <a:srgbClr val="000000"/>
                  </a:solidFill>
                  <a:latin typeface="League Gothic Bold Italics"/>
                </a:rPr>
                <a:t> :)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4510552" cy="525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22"/>
                </a:lnSpc>
              </a:pPr>
              <a:endParaRPr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4C63B216-725C-4D59-AF99-FA1B2EA67C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23" t="9244" r="5985" b="9432"/>
          <a:stretch>
            <a:fillRect/>
          </a:stretch>
        </p:blipFill>
        <p:spPr>
          <a:xfrm>
            <a:off x="7162800" y="2663267"/>
            <a:ext cx="2933767" cy="26535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123" t="9244" r="5985" b="9432"/>
          <a:stretch>
            <a:fillRect/>
          </a:stretch>
        </p:blipFill>
        <p:spPr>
          <a:xfrm>
            <a:off x="0" y="49291"/>
            <a:ext cx="5777602" cy="58192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306" y="6060701"/>
            <a:ext cx="3045974" cy="52352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76600" y="6558705"/>
            <a:ext cx="3311416" cy="46699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34000" y="3474823"/>
            <a:ext cx="7021313" cy="29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2"/>
              </a:lnSpc>
            </a:pPr>
            <a:endParaRPr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376164">
            <a:off x="5856194" y="6836278"/>
            <a:ext cx="5151235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80415" y="6883761"/>
            <a:ext cx="3764723" cy="47490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975797" y="6327069"/>
            <a:ext cx="3127301" cy="508880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F564E4E-543F-49A0-A2EA-7E06373ABD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3" t="9244" r="5985" b="9432"/>
          <a:stretch>
            <a:fillRect/>
          </a:stretch>
        </p:blipFill>
        <p:spPr>
          <a:xfrm>
            <a:off x="12355313" y="237944"/>
            <a:ext cx="5777602" cy="5819244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953C237-A914-4884-81B9-273FB523A64C}"/>
              </a:ext>
            </a:extLst>
          </p:cNvPr>
          <p:cNvSpPr txBox="1"/>
          <p:nvPr/>
        </p:nvSpPr>
        <p:spPr>
          <a:xfrm>
            <a:off x="5777602" y="1392724"/>
            <a:ext cx="6732798" cy="5170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r-TR" sz="6600" b="1" dirty="0">
                <a:latin typeface="Algerian" panose="04020705040A02060702" pitchFamily="82" charset="0"/>
              </a:rPr>
              <a:t>15 TEMMUZ ŞEHİTLER ANADOLU LİSESİ REHBERLİK SERVİSİ</a:t>
            </a:r>
          </a:p>
        </p:txBody>
      </p:sp>
    </p:spTree>
    <p:extLst>
      <p:ext uri="{BB962C8B-B14F-4D97-AF65-F5344CB8AC3E}">
        <p14:creationId xmlns:p14="http://schemas.microsoft.com/office/powerpoint/2010/main" val="7168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585448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659532" y="5824896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895601" y="2095500"/>
            <a:ext cx="13258800" cy="762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43"/>
              </a:lnSpc>
              <a:spcBef>
                <a:spcPct val="0"/>
              </a:spcBef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OKULUMUZA</a:t>
            </a:r>
          </a:p>
          <a:p>
            <a:pPr algn="ctr">
              <a:lnSpc>
                <a:spcPts val="20443"/>
              </a:lnSpc>
              <a:spcBef>
                <a:spcPct val="0"/>
              </a:spcBef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VE</a:t>
            </a:r>
          </a:p>
          <a:p>
            <a:pPr algn="ctr">
              <a:lnSpc>
                <a:spcPts val="20443"/>
              </a:lnSpc>
              <a:spcBef>
                <a:spcPct val="0"/>
              </a:spcBef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9.SINIFA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4E6F671-A7DF-4603-9C9D-B9DC3B078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123" t="9244" r="5985" b="9432"/>
          <a:stretch>
            <a:fillRect/>
          </a:stretch>
        </p:blipFill>
        <p:spPr>
          <a:xfrm>
            <a:off x="7772400" y="-15688"/>
            <a:ext cx="2933767" cy="26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659532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600622" y="3137974"/>
            <a:ext cx="13858577" cy="2388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43"/>
              </a:lnSpc>
              <a:spcBef>
                <a:spcPct val="0"/>
              </a:spcBef>
            </a:pPr>
            <a:r>
              <a:rPr lang="en-US" sz="14602" dirty="0">
                <a:solidFill>
                  <a:srgbClr val="9D5122"/>
                </a:solidFill>
                <a:latin typeface="Arimo"/>
              </a:rPr>
              <a:t>HOŞ GELD</a:t>
            </a:r>
            <a:r>
              <a:rPr lang="tr-TR" sz="14602" dirty="0">
                <a:solidFill>
                  <a:srgbClr val="9D5122"/>
                </a:solidFill>
                <a:latin typeface="Arimo"/>
              </a:rPr>
              <a:t>İ</a:t>
            </a:r>
            <a:r>
              <a:rPr lang="en-US" sz="14602" dirty="0">
                <a:solidFill>
                  <a:srgbClr val="9D5122"/>
                </a:solidFill>
                <a:latin typeface="Arimo"/>
              </a:rPr>
              <a:t>N</a:t>
            </a:r>
            <a:r>
              <a:rPr lang="tr-TR" sz="14602" dirty="0">
                <a:solidFill>
                  <a:srgbClr val="9D5122"/>
                </a:solidFill>
                <a:latin typeface="Arimo"/>
              </a:rPr>
              <a:t>İ</a:t>
            </a:r>
            <a:r>
              <a:rPr lang="en-US" sz="14602" dirty="0">
                <a:solidFill>
                  <a:srgbClr val="9D5122"/>
                </a:solidFill>
                <a:latin typeface="Arimo"/>
              </a:rPr>
              <a:t>Z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15518D-C1E5-4B3B-BBB1-A1C71A936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123" t="9244" r="5985" b="9432"/>
          <a:stretch>
            <a:fillRect/>
          </a:stretch>
        </p:blipFill>
        <p:spPr>
          <a:xfrm>
            <a:off x="6841465" y="-1562100"/>
            <a:ext cx="4605069" cy="41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65896" y="-429419"/>
            <a:ext cx="15678716" cy="915066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465896" y="-78779"/>
            <a:ext cx="13890661" cy="6724264"/>
            <a:chOff x="0" y="-257175"/>
            <a:chExt cx="18520881" cy="8965686"/>
          </a:xfrm>
        </p:grpSpPr>
        <p:sp>
          <p:nvSpPr>
            <p:cNvPr id="4" name="TextBox 4"/>
            <p:cNvSpPr txBox="1"/>
            <p:nvPr/>
          </p:nvSpPr>
          <p:spPr>
            <a:xfrm>
              <a:off x="0" y="2239319"/>
              <a:ext cx="18520881" cy="2299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10"/>
                </a:lnSpc>
              </a:pPr>
              <a:r>
                <a:rPr lang="en-US" sz="12535" spc="601" dirty="0">
                  <a:solidFill>
                    <a:srgbClr val="000000"/>
                  </a:solidFill>
                  <a:latin typeface="Playfair Display Black Bold"/>
                </a:rPr>
                <a:t>TABİKİ EVET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95737" y="-257175"/>
              <a:ext cx="15329408" cy="1752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46"/>
                </a:lnSpc>
              </a:pPr>
              <a:r>
                <a:rPr lang="en-US" sz="7163" spc="143" dirty="0">
                  <a:solidFill>
                    <a:srgbClr val="000000"/>
                  </a:solidFill>
                  <a:latin typeface="Open Sans"/>
                </a:rPr>
                <a:t>9.SINIF  ÖNEMLİ</a:t>
              </a:r>
              <a:r>
                <a:rPr lang="tr-TR" sz="7163" spc="143" dirty="0">
                  <a:solidFill>
                    <a:srgbClr val="000000"/>
                  </a:solidFill>
                  <a:latin typeface="Open Sans"/>
                </a:rPr>
                <a:t> Mİ</a:t>
              </a:r>
              <a:r>
                <a:rPr lang="en-US" sz="7163" spc="143" dirty="0">
                  <a:solidFill>
                    <a:srgbClr val="000000"/>
                  </a:solidFill>
                  <a:latin typeface="Open Sans"/>
                </a:rPr>
                <a:t>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95737" y="5271672"/>
              <a:ext cx="15329408" cy="3436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3"/>
                </a:lnSpc>
              </a:pP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Çünkü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artık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sen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üniversite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sınavına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aday</a:t>
              </a:r>
              <a:endParaRPr lang="en-US" sz="4752" b="1" spc="171" dirty="0">
                <a:solidFill>
                  <a:srgbClr val="000000"/>
                </a:solidFill>
                <a:latin typeface="Open Sans Light Italics"/>
              </a:endParaRPr>
            </a:p>
            <a:p>
              <a:pPr algn="ctr">
                <a:lnSpc>
                  <a:spcPts val="6653"/>
                </a:lnSpc>
              </a:pP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bir</a:t>
              </a:r>
              <a:r>
                <a:rPr lang="en-US" sz="4752" b="1" spc="171" dirty="0">
                  <a:solidFill>
                    <a:srgbClr val="000000"/>
                  </a:solidFill>
                  <a:latin typeface="Open Sans Light Italics"/>
                </a:rPr>
                <a:t> </a:t>
              </a:r>
              <a:r>
                <a:rPr lang="en-US" sz="4752" b="1" spc="171" dirty="0" err="1">
                  <a:solidFill>
                    <a:srgbClr val="000000"/>
                  </a:solidFill>
                  <a:latin typeface="Open Sans Light Italics"/>
                </a:rPr>
                <a:t>öğrencisin</a:t>
              </a:r>
              <a:endParaRPr lang="en-US" sz="4752" b="1" spc="171" dirty="0">
                <a:solidFill>
                  <a:srgbClr val="000000"/>
                </a:solidFill>
                <a:latin typeface="Open Sans Light Italics"/>
              </a:endParaRPr>
            </a:p>
            <a:p>
              <a:pPr algn="ctr">
                <a:lnSpc>
                  <a:spcPts val="6653"/>
                </a:lnSpc>
              </a:pPr>
              <a:r>
                <a:rPr lang="en-US" sz="4752" b="1" spc="171" dirty="0">
                  <a:solidFill>
                    <a:srgbClr val="FF1616"/>
                  </a:solidFill>
                  <a:latin typeface="Open Sans Light Italics"/>
                </a:rPr>
                <a:t>UNUTMA!!!!!!!!!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9943" y="2551044"/>
            <a:ext cx="7014886" cy="779431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C5246A7-5D39-41D1-B3E9-D291139E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-6724"/>
            <a:ext cx="2649825" cy="2396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47" y="3344602"/>
            <a:ext cx="6425906" cy="6104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68590" y="821933"/>
            <a:ext cx="11748229" cy="338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 dirty="0" err="1">
                <a:solidFill>
                  <a:srgbClr val="000000"/>
                </a:solidFill>
                <a:latin typeface="Caveat Bold"/>
              </a:rPr>
              <a:t>üniversite</a:t>
            </a:r>
            <a:r>
              <a:rPr lang="en-US" sz="12999" dirty="0">
                <a:solidFill>
                  <a:srgbClr val="000000"/>
                </a:solidFill>
                <a:latin typeface="Caveat Bold"/>
              </a:rPr>
              <a:t> </a:t>
            </a:r>
            <a:r>
              <a:rPr lang="en-US" sz="12999" dirty="0" err="1">
                <a:solidFill>
                  <a:srgbClr val="000000"/>
                </a:solidFill>
                <a:latin typeface="Caveat Bold"/>
              </a:rPr>
              <a:t>sınavına</a:t>
            </a:r>
            <a:r>
              <a:rPr lang="en-US" sz="12999" dirty="0">
                <a:solidFill>
                  <a:srgbClr val="000000"/>
                </a:solidFill>
                <a:latin typeface="Caveat Bold"/>
              </a:rPr>
              <a:t> ilk </a:t>
            </a:r>
            <a:r>
              <a:rPr lang="en-US" sz="12999" dirty="0" err="1">
                <a:solidFill>
                  <a:srgbClr val="000000"/>
                </a:solidFill>
                <a:latin typeface="Caveat Bold"/>
              </a:rPr>
              <a:t>adım</a:t>
            </a:r>
            <a:endParaRPr lang="en-US" sz="12999" dirty="0">
              <a:solidFill>
                <a:srgbClr val="000000"/>
              </a:solidFill>
              <a:latin typeface="Caveat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5723662"/>
            <a:ext cx="9336245" cy="4563338"/>
            <a:chOff x="0" y="0"/>
            <a:chExt cx="2258987" cy="1104140"/>
          </a:xfrm>
        </p:grpSpPr>
        <p:sp>
          <p:nvSpPr>
            <p:cNvPr id="5" name="Freeform 5"/>
            <p:cNvSpPr/>
            <p:nvPr/>
          </p:nvSpPr>
          <p:spPr>
            <a:xfrm>
              <a:off x="-3810" y="1270"/>
              <a:ext cx="2264067" cy="1102870"/>
            </a:xfrm>
            <a:custGeom>
              <a:avLst/>
              <a:gdLst/>
              <a:ahLst/>
              <a:cxnLst/>
              <a:rect l="l" t="t" r="r" b="b"/>
              <a:pathLst>
                <a:path w="2264067" h="1102870">
                  <a:moveTo>
                    <a:pt x="2260257" y="925785"/>
                  </a:moveTo>
                  <a:cubicBezTo>
                    <a:pt x="2260257" y="879677"/>
                    <a:pt x="2264067" y="832788"/>
                    <a:pt x="2257717" y="786680"/>
                  </a:cubicBezTo>
                  <a:cubicBezTo>
                    <a:pt x="2250097" y="756203"/>
                    <a:pt x="2238667" y="155240"/>
                    <a:pt x="2238667" y="124762"/>
                  </a:cubicBezTo>
                  <a:cubicBezTo>
                    <a:pt x="2236127" y="103662"/>
                    <a:pt x="2234857" y="81780"/>
                    <a:pt x="2232317" y="54610"/>
                  </a:cubicBezTo>
                  <a:cubicBezTo>
                    <a:pt x="2232317" y="44450"/>
                    <a:pt x="2231047" y="34290"/>
                    <a:pt x="2229777" y="21590"/>
                  </a:cubicBezTo>
                  <a:cubicBezTo>
                    <a:pt x="2219617" y="19050"/>
                    <a:pt x="2210727" y="17780"/>
                    <a:pt x="2200567" y="16510"/>
                  </a:cubicBezTo>
                  <a:cubicBezTo>
                    <a:pt x="2191046" y="15240"/>
                    <a:pt x="2180793" y="16510"/>
                    <a:pt x="2172248" y="16510"/>
                  </a:cubicBezTo>
                  <a:cubicBezTo>
                    <a:pt x="2129527" y="13970"/>
                    <a:pt x="2086806" y="8890"/>
                    <a:pt x="2044084" y="7620"/>
                  </a:cubicBezTo>
                  <a:cubicBezTo>
                    <a:pt x="1963768" y="5080"/>
                    <a:pt x="1881744" y="3810"/>
                    <a:pt x="1801428" y="2540"/>
                  </a:cubicBezTo>
                  <a:cubicBezTo>
                    <a:pt x="1772377" y="2540"/>
                    <a:pt x="1741618" y="0"/>
                    <a:pt x="1712567" y="0"/>
                  </a:cubicBezTo>
                  <a:cubicBezTo>
                    <a:pt x="1642505" y="0"/>
                    <a:pt x="1574150" y="1270"/>
                    <a:pt x="1504088" y="1270"/>
                  </a:cubicBezTo>
                  <a:cubicBezTo>
                    <a:pt x="1463075" y="1270"/>
                    <a:pt x="1422063" y="3810"/>
                    <a:pt x="1379341" y="3810"/>
                  </a:cubicBezTo>
                  <a:cubicBezTo>
                    <a:pt x="1336620" y="5080"/>
                    <a:pt x="562511" y="7620"/>
                    <a:pt x="519789" y="7620"/>
                  </a:cubicBezTo>
                  <a:cubicBezTo>
                    <a:pt x="485612" y="7620"/>
                    <a:pt x="451435" y="6350"/>
                    <a:pt x="417258" y="7620"/>
                  </a:cubicBezTo>
                  <a:cubicBezTo>
                    <a:pt x="386499" y="8890"/>
                    <a:pt x="354031" y="11430"/>
                    <a:pt x="323272" y="12700"/>
                  </a:cubicBezTo>
                  <a:cubicBezTo>
                    <a:pt x="290803" y="15240"/>
                    <a:pt x="258335" y="16510"/>
                    <a:pt x="227576" y="19050"/>
                  </a:cubicBezTo>
                  <a:cubicBezTo>
                    <a:pt x="181437" y="21590"/>
                    <a:pt x="133589" y="24130"/>
                    <a:pt x="87450" y="27940"/>
                  </a:cubicBezTo>
                  <a:cubicBezTo>
                    <a:pt x="60109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839"/>
                    <a:pt x="10160" y="88814"/>
                    <a:pt x="8890" y="106006"/>
                  </a:cubicBezTo>
                  <a:cubicBezTo>
                    <a:pt x="7620" y="116166"/>
                    <a:pt x="8890" y="127106"/>
                    <a:pt x="7620" y="137266"/>
                  </a:cubicBezTo>
                  <a:cubicBezTo>
                    <a:pt x="0" y="188844"/>
                    <a:pt x="5080" y="827318"/>
                    <a:pt x="7620" y="879677"/>
                  </a:cubicBezTo>
                  <a:cubicBezTo>
                    <a:pt x="6350" y="921096"/>
                    <a:pt x="11430" y="961733"/>
                    <a:pt x="11430" y="1003152"/>
                  </a:cubicBezTo>
                  <a:cubicBezTo>
                    <a:pt x="11430" y="1022689"/>
                    <a:pt x="15240" y="1043008"/>
                    <a:pt x="7620" y="1072390"/>
                  </a:cubicBezTo>
                  <a:cubicBezTo>
                    <a:pt x="5080" y="1081280"/>
                    <a:pt x="10160" y="1087630"/>
                    <a:pt x="19050" y="1088900"/>
                  </a:cubicBezTo>
                  <a:cubicBezTo>
                    <a:pt x="29210" y="1090170"/>
                    <a:pt x="38100" y="1090170"/>
                    <a:pt x="48260" y="1090170"/>
                  </a:cubicBezTo>
                  <a:cubicBezTo>
                    <a:pt x="101121" y="1091440"/>
                    <a:pt x="155804" y="1091440"/>
                    <a:pt x="212196" y="1092710"/>
                  </a:cubicBezTo>
                  <a:cubicBezTo>
                    <a:pt x="242956" y="1093980"/>
                    <a:pt x="273715" y="1095250"/>
                    <a:pt x="302765" y="1096520"/>
                  </a:cubicBezTo>
                  <a:cubicBezTo>
                    <a:pt x="354031" y="1097790"/>
                    <a:pt x="403588" y="1097790"/>
                    <a:pt x="454853" y="1099060"/>
                  </a:cubicBezTo>
                  <a:cubicBezTo>
                    <a:pt x="475359" y="1099060"/>
                    <a:pt x="494157" y="1099060"/>
                    <a:pt x="514663" y="1097790"/>
                  </a:cubicBezTo>
                  <a:cubicBezTo>
                    <a:pt x="523207" y="1097790"/>
                    <a:pt x="533460" y="1096520"/>
                    <a:pt x="542004" y="1096520"/>
                  </a:cubicBezTo>
                  <a:cubicBezTo>
                    <a:pt x="576182" y="1097790"/>
                    <a:pt x="1259722" y="1088900"/>
                    <a:pt x="1293899" y="1090170"/>
                  </a:cubicBezTo>
                  <a:cubicBezTo>
                    <a:pt x="1341747" y="1091440"/>
                    <a:pt x="1473328" y="1091440"/>
                    <a:pt x="1521176" y="1091440"/>
                  </a:cubicBezTo>
                  <a:cubicBezTo>
                    <a:pt x="1539973" y="1091440"/>
                    <a:pt x="1557062" y="1090170"/>
                    <a:pt x="1575859" y="1090170"/>
                  </a:cubicBezTo>
                  <a:cubicBezTo>
                    <a:pt x="1606619" y="1091440"/>
                    <a:pt x="1637378" y="1092710"/>
                    <a:pt x="1668137" y="1093980"/>
                  </a:cubicBezTo>
                  <a:cubicBezTo>
                    <a:pt x="1734782" y="1096520"/>
                    <a:pt x="1799719" y="1093980"/>
                    <a:pt x="1866364" y="1097790"/>
                  </a:cubicBezTo>
                  <a:cubicBezTo>
                    <a:pt x="1977439" y="1102870"/>
                    <a:pt x="2090223" y="1096520"/>
                    <a:pt x="2200567" y="1101600"/>
                  </a:cubicBezTo>
                  <a:cubicBezTo>
                    <a:pt x="2220887" y="1102870"/>
                    <a:pt x="2241207" y="1101600"/>
                    <a:pt x="2264067" y="1101600"/>
                  </a:cubicBezTo>
                  <a:cubicBezTo>
                    <a:pt x="2264067" y="1077470"/>
                    <a:pt x="2264067" y="1064770"/>
                    <a:pt x="2264067" y="1043789"/>
                  </a:cubicBezTo>
                  <a:cubicBezTo>
                    <a:pt x="2262797" y="1003934"/>
                    <a:pt x="2260257" y="966422"/>
                    <a:pt x="2260257" y="925785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738533" y="5619444"/>
            <a:ext cx="9549467" cy="4667556"/>
            <a:chOff x="0" y="0"/>
            <a:chExt cx="2258987" cy="1104140"/>
          </a:xfrm>
        </p:grpSpPr>
        <p:sp>
          <p:nvSpPr>
            <p:cNvPr id="7" name="Freeform 7"/>
            <p:cNvSpPr/>
            <p:nvPr/>
          </p:nvSpPr>
          <p:spPr>
            <a:xfrm>
              <a:off x="-3810" y="1270"/>
              <a:ext cx="2264067" cy="1102870"/>
            </a:xfrm>
            <a:custGeom>
              <a:avLst/>
              <a:gdLst/>
              <a:ahLst/>
              <a:cxnLst/>
              <a:rect l="l" t="t" r="r" b="b"/>
              <a:pathLst>
                <a:path w="2264067" h="1102870">
                  <a:moveTo>
                    <a:pt x="2260257" y="925785"/>
                  </a:moveTo>
                  <a:cubicBezTo>
                    <a:pt x="2260257" y="879677"/>
                    <a:pt x="2264067" y="832788"/>
                    <a:pt x="2257717" y="786680"/>
                  </a:cubicBezTo>
                  <a:cubicBezTo>
                    <a:pt x="2250097" y="756203"/>
                    <a:pt x="2238667" y="155240"/>
                    <a:pt x="2238667" y="124762"/>
                  </a:cubicBezTo>
                  <a:cubicBezTo>
                    <a:pt x="2236127" y="103662"/>
                    <a:pt x="2234857" y="81780"/>
                    <a:pt x="2232317" y="54610"/>
                  </a:cubicBezTo>
                  <a:cubicBezTo>
                    <a:pt x="2232317" y="44450"/>
                    <a:pt x="2231047" y="34290"/>
                    <a:pt x="2229777" y="21590"/>
                  </a:cubicBezTo>
                  <a:cubicBezTo>
                    <a:pt x="2219617" y="19050"/>
                    <a:pt x="2210727" y="17780"/>
                    <a:pt x="2200567" y="16510"/>
                  </a:cubicBezTo>
                  <a:cubicBezTo>
                    <a:pt x="2191046" y="15240"/>
                    <a:pt x="2180793" y="16510"/>
                    <a:pt x="2172248" y="16510"/>
                  </a:cubicBezTo>
                  <a:cubicBezTo>
                    <a:pt x="2129527" y="13970"/>
                    <a:pt x="2086806" y="8890"/>
                    <a:pt x="2044084" y="7620"/>
                  </a:cubicBezTo>
                  <a:cubicBezTo>
                    <a:pt x="1963768" y="5080"/>
                    <a:pt x="1881744" y="3810"/>
                    <a:pt x="1801428" y="2540"/>
                  </a:cubicBezTo>
                  <a:cubicBezTo>
                    <a:pt x="1772377" y="2540"/>
                    <a:pt x="1741618" y="0"/>
                    <a:pt x="1712567" y="0"/>
                  </a:cubicBezTo>
                  <a:cubicBezTo>
                    <a:pt x="1642505" y="0"/>
                    <a:pt x="1574150" y="1270"/>
                    <a:pt x="1504088" y="1270"/>
                  </a:cubicBezTo>
                  <a:cubicBezTo>
                    <a:pt x="1463075" y="1270"/>
                    <a:pt x="1422063" y="3810"/>
                    <a:pt x="1379341" y="3810"/>
                  </a:cubicBezTo>
                  <a:cubicBezTo>
                    <a:pt x="1336620" y="5080"/>
                    <a:pt x="562511" y="7620"/>
                    <a:pt x="519789" y="7620"/>
                  </a:cubicBezTo>
                  <a:cubicBezTo>
                    <a:pt x="485612" y="7620"/>
                    <a:pt x="451435" y="6350"/>
                    <a:pt x="417258" y="7620"/>
                  </a:cubicBezTo>
                  <a:cubicBezTo>
                    <a:pt x="386499" y="8890"/>
                    <a:pt x="354031" y="11430"/>
                    <a:pt x="323272" y="12700"/>
                  </a:cubicBezTo>
                  <a:cubicBezTo>
                    <a:pt x="290803" y="15240"/>
                    <a:pt x="258335" y="16510"/>
                    <a:pt x="227576" y="19050"/>
                  </a:cubicBezTo>
                  <a:cubicBezTo>
                    <a:pt x="181437" y="21590"/>
                    <a:pt x="133589" y="24130"/>
                    <a:pt x="87450" y="27940"/>
                  </a:cubicBezTo>
                  <a:cubicBezTo>
                    <a:pt x="60109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0839"/>
                    <a:pt x="10160" y="88814"/>
                    <a:pt x="8890" y="106006"/>
                  </a:cubicBezTo>
                  <a:cubicBezTo>
                    <a:pt x="7620" y="116166"/>
                    <a:pt x="8890" y="127106"/>
                    <a:pt x="7620" y="137266"/>
                  </a:cubicBezTo>
                  <a:cubicBezTo>
                    <a:pt x="0" y="188844"/>
                    <a:pt x="5080" y="827318"/>
                    <a:pt x="7620" y="879677"/>
                  </a:cubicBezTo>
                  <a:cubicBezTo>
                    <a:pt x="6350" y="921096"/>
                    <a:pt x="11430" y="961733"/>
                    <a:pt x="11430" y="1003152"/>
                  </a:cubicBezTo>
                  <a:cubicBezTo>
                    <a:pt x="11430" y="1022689"/>
                    <a:pt x="15240" y="1043008"/>
                    <a:pt x="7620" y="1072390"/>
                  </a:cubicBezTo>
                  <a:cubicBezTo>
                    <a:pt x="5080" y="1081280"/>
                    <a:pt x="10160" y="1087630"/>
                    <a:pt x="19050" y="1088900"/>
                  </a:cubicBezTo>
                  <a:cubicBezTo>
                    <a:pt x="29210" y="1090170"/>
                    <a:pt x="38100" y="1090170"/>
                    <a:pt x="48260" y="1090170"/>
                  </a:cubicBezTo>
                  <a:cubicBezTo>
                    <a:pt x="101121" y="1091440"/>
                    <a:pt x="155804" y="1091440"/>
                    <a:pt x="212196" y="1092710"/>
                  </a:cubicBezTo>
                  <a:cubicBezTo>
                    <a:pt x="242956" y="1093980"/>
                    <a:pt x="273715" y="1095250"/>
                    <a:pt x="302765" y="1096520"/>
                  </a:cubicBezTo>
                  <a:cubicBezTo>
                    <a:pt x="354031" y="1097790"/>
                    <a:pt x="403588" y="1097790"/>
                    <a:pt x="454853" y="1099060"/>
                  </a:cubicBezTo>
                  <a:cubicBezTo>
                    <a:pt x="475359" y="1099060"/>
                    <a:pt x="494157" y="1099060"/>
                    <a:pt x="514663" y="1097790"/>
                  </a:cubicBezTo>
                  <a:cubicBezTo>
                    <a:pt x="523207" y="1097790"/>
                    <a:pt x="533460" y="1096520"/>
                    <a:pt x="542004" y="1096520"/>
                  </a:cubicBezTo>
                  <a:cubicBezTo>
                    <a:pt x="576182" y="1097790"/>
                    <a:pt x="1259722" y="1088900"/>
                    <a:pt x="1293899" y="1090170"/>
                  </a:cubicBezTo>
                  <a:cubicBezTo>
                    <a:pt x="1341747" y="1091440"/>
                    <a:pt x="1473328" y="1091440"/>
                    <a:pt x="1521176" y="1091440"/>
                  </a:cubicBezTo>
                  <a:cubicBezTo>
                    <a:pt x="1539973" y="1091440"/>
                    <a:pt x="1557062" y="1090170"/>
                    <a:pt x="1575859" y="1090170"/>
                  </a:cubicBezTo>
                  <a:cubicBezTo>
                    <a:pt x="1606619" y="1091440"/>
                    <a:pt x="1637378" y="1092710"/>
                    <a:pt x="1668137" y="1093980"/>
                  </a:cubicBezTo>
                  <a:cubicBezTo>
                    <a:pt x="1734782" y="1096520"/>
                    <a:pt x="1799719" y="1093980"/>
                    <a:pt x="1866364" y="1097790"/>
                  </a:cubicBezTo>
                  <a:cubicBezTo>
                    <a:pt x="1977439" y="1102870"/>
                    <a:pt x="2090223" y="1096520"/>
                    <a:pt x="2200567" y="1101600"/>
                  </a:cubicBezTo>
                  <a:cubicBezTo>
                    <a:pt x="2220887" y="1102870"/>
                    <a:pt x="2241207" y="1101600"/>
                    <a:pt x="2264067" y="1101600"/>
                  </a:cubicBezTo>
                  <a:cubicBezTo>
                    <a:pt x="2264067" y="1077470"/>
                    <a:pt x="2264067" y="1064770"/>
                    <a:pt x="2264067" y="1043789"/>
                  </a:cubicBezTo>
                  <a:cubicBezTo>
                    <a:pt x="2262797" y="1003934"/>
                    <a:pt x="2260257" y="966422"/>
                    <a:pt x="2260257" y="925785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46389">
            <a:off x="3131053" y="4360275"/>
            <a:ext cx="1064366" cy="10724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15052" y="4494458"/>
            <a:ext cx="1096881" cy="12980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06833" y="942839"/>
            <a:ext cx="308897" cy="10651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5754476" y="592581"/>
            <a:ext cx="914913" cy="87831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07896" y="5918789"/>
            <a:ext cx="7752868" cy="4173083"/>
            <a:chOff x="0" y="0"/>
            <a:chExt cx="10337158" cy="556411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826368"/>
              <a:ext cx="10337158" cy="3750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485633" lvl="1" indent="-742817" algn="ctr">
                <a:lnSpc>
                  <a:spcPts val="7156"/>
                </a:lnSpc>
                <a:buFont typeface="Arial"/>
                <a:buChar char="•"/>
              </a:pPr>
              <a:r>
                <a:rPr lang="en-US" sz="6881" spc="34" dirty="0" err="1">
                  <a:solidFill>
                    <a:srgbClr val="FA7A4A"/>
                  </a:solidFill>
                  <a:latin typeface="Times Neue Roman Bold"/>
                </a:rPr>
                <a:t>Adım</a:t>
              </a:r>
              <a:r>
                <a:rPr lang="en-US" sz="6881" spc="34" dirty="0">
                  <a:solidFill>
                    <a:srgbClr val="FA7A4A"/>
                  </a:solidFill>
                  <a:latin typeface="Times Neue Roman Bold"/>
                </a:rPr>
                <a:t> TYT %40  9 </a:t>
              </a:r>
              <a:r>
                <a:rPr lang="en-US" sz="6881" spc="34" dirty="0" err="1">
                  <a:solidFill>
                    <a:srgbClr val="FA7A4A"/>
                  </a:solidFill>
                  <a:latin typeface="Times Neue Roman Bold"/>
                </a:rPr>
                <a:t>ve</a:t>
              </a:r>
              <a:r>
                <a:rPr lang="en-US" sz="6881" spc="34" dirty="0">
                  <a:solidFill>
                    <a:srgbClr val="FA7A4A"/>
                  </a:solidFill>
                  <a:latin typeface="Times Neue Roman Bold"/>
                </a:rPr>
                <a:t> 10 </a:t>
              </a:r>
              <a:r>
                <a:rPr lang="en-US" sz="6881" spc="34" dirty="0" err="1">
                  <a:solidFill>
                    <a:srgbClr val="FA7A4A"/>
                  </a:solidFill>
                  <a:latin typeface="Times Neue Roman Bold"/>
                </a:rPr>
                <a:t>sınıf</a:t>
              </a:r>
              <a:r>
                <a:rPr lang="en-US" sz="6881" spc="34" dirty="0">
                  <a:solidFill>
                    <a:srgbClr val="FA7A4A"/>
                  </a:solidFill>
                  <a:latin typeface="Times Neue Roman Bold"/>
                </a:rPr>
                <a:t> </a:t>
              </a:r>
              <a:r>
                <a:rPr lang="en-US" sz="6881" spc="34" dirty="0" err="1">
                  <a:solidFill>
                    <a:srgbClr val="FA7A4A"/>
                  </a:solidFill>
                  <a:latin typeface="Times Neue Roman Bold"/>
                </a:rPr>
                <a:t>konuları</a:t>
              </a:r>
              <a:endParaRPr lang="en-US" sz="6881" spc="34" dirty="0">
                <a:solidFill>
                  <a:srgbClr val="FA7A4A"/>
                </a:solidFill>
                <a:latin typeface="Times Neue Roman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10337158" cy="464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1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950966"/>
              <a:ext cx="10337158" cy="613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57"/>
                </a:lnSpc>
              </a:pPr>
              <a:endParaRPr/>
            </a:p>
            <a:p>
              <a:pPr algn="ctr">
                <a:lnSpc>
                  <a:spcPts val="1857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336245" y="5723662"/>
            <a:ext cx="8266185" cy="4343403"/>
            <a:chOff x="0" y="0"/>
            <a:chExt cx="11021580" cy="579120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855819"/>
              <a:ext cx="11021580" cy="390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8"/>
                </a:lnSpc>
              </a:pPr>
              <a:r>
                <a:rPr lang="en-US" sz="7161" spc="35" dirty="0">
                  <a:solidFill>
                    <a:srgbClr val="FA7A4A"/>
                  </a:solidFill>
                  <a:latin typeface="Times Neue Roman Bold"/>
                </a:rPr>
                <a:t>2. </a:t>
              </a:r>
              <a:r>
                <a:rPr lang="en-US" sz="7161" spc="35" dirty="0" err="1">
                  <a:solidFill>
                    <a:srgbClr val="FA7A4A"/>
                  </a:solidFill>
                  <a:latin typeface="Times Neue Roman Bold"/>
                </a:rPr>
                <a:t>Adım</a:t>
              </a:r>
              <a:r>
                <a:rPr lang="en-US" sz="7161" spc="35" dirty="0">
                  <a:solidFill>
                    <a:srgbClr val="FA7A4A"/>
                  </a:solidFill>
                  <a:latin typeface="Times Neue Roman Bold"/>
                </a:rPr>
                <a:t> AYT %60  11 </a:t>
              </a:r>
              <a:r>
                <a:rPr lang="en-US" sz="7161" spc="35" dirty="0" err="1">
                  <a:solidFill>
                    <a:srgbClr val="FA7A4A"/>
                  </a:solidFill>
                  <a:latin typeface="Times Neue Roman Bold"/>
                </a:rPr>
                <a:t>ve</a:t>
              </a:r>
              <a:r>
                <a:rPr lang="en-US" sz="7161" spc="35" dirty="0">
                  <a:solidFill>
                    <a:srgbClr val="FA7A4A"/>
                  </a:solidFill>
                  <a:latin typeface="Times Neue Roman Bold"/>
                </a:rPr>
                <a:t> 12 </a:t>
              </a:r>
              <a:r>
                <a:rPr lang="en-US" sz="7161" spc="35" dirty="0" err="1">
                  <a:solidFill>
                    <a:srgbClr val="FA7A4A"/>
                  </a:solidFill>
                  <a:latin typeface="Times Neue Roman Bold"/>
                </a:rPr>
                <a:t>sınıf</a:t>
              </a:r>
              <a:r>
                <a:rPr lang="en-US" sz="7161" spc="35" dirty="0">
                  <a:solidFill>
                    <a:srgbClr val="FA7A4A"/>
                  </a:solidFill>
                  <a:latin typeface="Times Neue Roman Bold"/>
                </a:rPr>
                <a:t> </a:t>
              </a:r>
              <a:r>
                <a:rPr lang="en-US" sz="7161" spc="35" dirty="0" err="1">
                  <a:solidFill>
                    <a:srgbClr val="FA7A4A"/>
                  </a:solidFill>
                  <a:latin typeface="Times Neue Roman Bold"/>
                </a:rPr>
                <a:t>konuları</a:t>
              </a:r>
              <a:endParaRPr lang="en-US" sz="7161" spc="35" dirty="0">
                <a:solidFill>
                  <a:srgbClr val="FA7A4A"/>
                </a:solidFill>
                <a:latin typeface="Times Neue Roman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1021580" cy="4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24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153811"/>
              <a:ext cx="11021580" cy="637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3"/>
                </a:lnSpc>
              </a:pPr>
              <a:endParaRPr/>
            </a:p>
            <a:p>
              <a:pPr algn="ctr">
                <a:lnSpc>
                  <a:spcPts val="1933"/>
                </a:lnSpc>
              </a:pPr>
              <a:endParaRPr/>
            </a:p>
          </p:txBody>
        </p:sp>
      </p:grpSp>
      <p:pic>
        <p:nvPicPr>
          <p:cNvPr id="20" name="Resim 19">
            <a:extLst>
              <a:ext uri="{FF2B5EF4-FFF2-40B4-BE49-F238E27FC236}">
                <a16:creationId xmlns:a16="http://schemas.microsoft.com/office/drawing/2014/main" id="{9161D151-DB0B-4874-B8EA-426C3ADAD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8367" y="3792124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7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845" y="100195"/>
            <a:ext cx="3364916" cy="2972168"/>
            <a:chOff x="0" y="0"/>
            <a:chExt cx="4486554" cy="39628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854998">
              <a:off x="424983" y="421552"/>
              <a:ext cx="2272201" cy="228266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685951">
              <a:off x="2743966" y="1129872"/>
              <a:ext cx="1599229" cy="1606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1312173">
              <a:off x="1864862" y="2701674"/>
              <a:ext cx="1092243" cy="1097272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93890" y="304836"/>
            <a:ext cx="2562885" cy="25628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9329" y="5528644"/>
            <a:ext cx="2517603" cy="47583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54670" y="5421154"/>
            <a:ext cx="2574475" cy="486584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676484">
            <a:off x="16392623" y="2358247"/>
            <a:ext cx="11872508" cy="4062118"/>
            <a:chOff x="0" y="0"/>
            <a:chExt cx="15830011" cy="541615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09310"/>
              <a:ext cx="15830011" cy="2502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82"/>
                </a:lnSpc>
              </a:pPr>
              <a:r>
                <a:rPr lang="en-US" sz="13348" spc="66">
                  <a:solidFill>
                    <a:srgbClr val="000000"/>
                  </a:solidFill>
                  <a:latin typeface="Times Neue Roman Bold"/>
                </a:rPr>
                <a:t>LGS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6200"/>
              <a:ext cx="15830011" cy="879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1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835743"/>
              <a:ext cx="15830011" cy="580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94110" y="-774078"/>
            <a:ext cx="10899779" cy="3871784"/>
            <a:chOff x="0" y="-200025"/>
            <a:chExt cx="14533039" cy="516237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753330"/>
              <a:ext cx="14533039" cy="1658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38"/>
                </a:lnSpc>
              </a:pPr>
              <a:r>
                <a:rPr lang="en-US" sz="9836" spc="472" dirty="0">
                  <a:solidFill>
                    <a:srgbClr val="2B8D59"/>
                  </a:solidFill>
                  <a:latin typeface="Playfair Display Black Bold"/>
                </a:rPr>
                <a:t>B</a:t>
              </a:r>
              <a:r>
                <a:rPr lang="tr-TR" sz="9836" spc="472" dirty="0">
                  <a:solidFill>
                    <a:srgbClr val="2B8D59"/>
                  </a:solidFill>
                  <a:latin typeface="Playfair Display Black Bold"/>
                </a:rPr>
                <a:t>İ</a:t>
              </a:r>
              <a:r>
                <a:rPr lang="en-US" sz="9836" spc="472" dirty="0">
                  <a:solidFill>
                    <a:srgbClr val="2B8D59"/>
                  </a:solidFill>
                  <a:latin typeface="Playfair Display Black Bold"/>
                </a:rPr>
                <a:t>L</a:t>
              </a:r>
              <a:r>
                <a:rPr lang="tr-TR" sz="9836" spc="472" dirty="0">
                  <a:solidFill>
                    <a:srgbClr val="2B8D59"/>
                  </a:solidFill>
                  <a:latin typeface="Playfair Display Black Bold"/>
                </a:rPr>
                <a:t>İ</a:t>
              </a:r>
              <a:r>
                <a:rPr lang="en-US" sz="9836" spc="472" dirty="0">
                  <a:solidFill>
                    <a:srgbClr val="2B8D59"/>
                  </a:solidFill>
                  <a:latin typeface="Playfair Display Black Bold"/>
                </a:rPr>
                <a:t>YORUZ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52149" y="-200025"/>
              <a:ext cx="12028741" cy="1309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24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52149" y="4125613"/>
              <a:ext cx="12028741" cy="836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2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79951" y="2412542"/>
            <a:ext cx="7272766" cy="3587337"/>
            <a:chOff x="0" y="0"/>
            <a:chExt cx="9697021" cy="478311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981279"/>
              <a:ext cx="9697021" cy="300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8176" spc="40" dirty="0" err="1">
                  <a:solidFill>
                    <a:srgbClr val="7E176E"/>
                  </a:solidFill>
                  <a:latin typeface="Times Neue Roman Bold"/>
                </a:rPr>
                <a:t>Pandemi</a:t>
              </a:r>
              <a:r>
                <a:rPr lang="en-US" sz="8176" spc="40" dirty="0">
                  <a:solidFill>
                    <a:srgbClr val="7E176E"/>
                  </a:solidFill>
                  <a:latin typeface="Times Neue Roman Bold"/>
                </a:rPr>
                <a:t> </a:t>
              </a:r>
              <a:r>
                <a:rPr lang="en-US" sz="8176" spc="40" dirty="0" err="1">
                  <a:solidFill>
                    <a:srgbClr val="7E176E"/>
                  </a:solidFill>
                  <a:latin typeface="Times Neue Roman Bold"/>
                </a:rPr>
                <a:t>mağdurusun</a:t>
              </a:r>
              <a:endParaRPr lang="en-US" sz="8176" spc="40" dirty="0">
                <a:solidFill>
                  <a:srgbClr val="7E176E"/>
                </a:solidFill>
                <a:latin typeface="Times Neue Roman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7625"/>
              <a:ext cx="9697021" cy="537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431859"/>
              <a:ext cx="9697021" cy="351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15234" y="2205744"/>
            <a:ext cx="7272766" cy="3587337"/>
            <a:chOff x="0" y="0"/>
            <a:chExt cx="9697021" cy="4783116"/>
          </a:xfrm>
        </p:grpSpPr>
        <p:sp>
          <p:nvSpPr>
            <p:cNvPr id="22" name="TextBox 22"/>
            <p:cNvSpPr txBox="1"/>
            <p:nvPr/>
          </p:nvSpPr>
          <p:spPr>
            <a:xfrm>
              <a:off x="0" y="981279"/>
              <a:ext cx="9697021" cy="300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03"/>
                </a:lnSpc>
              </a:pPr>
              <a:r>
                <a:rPr lang="en-US" sz="8176" spc="40">
                  <a:solidFill>
                    <a:srgbClr val="FDD04C"/>
                  </a:solidFill>
                  <a:latin typeface="Times Neue Roman Bold"/>
                </a:rPr>
                <a:t>LGS yorgunusun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9697021" cy="537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6"/>
                </a:lnSpc>
              </a:pPr>
              <a:endParaRPr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431859"/>
              <a:ext cx="9697021" cy="351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0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226291" y="5999852"/>
            <a:ext cx="7115613" cy="4547651"/>
            <a:chOff x="0" y="0"/>
            <a:chExt cx="9487484" cy="6063534"/>
          </a:xfrm>
        </p:grpSpPr>
        <p:sp>
          <p:nvSpPr>
            <p:cNvPr id="26" name="TextBox 26"/>
            <p:cNvSpPr txBox="1"/>
            <p:nvPr/>
          </p:nvSpPr>
          <p:spPr>
            <a:xfrm>
              <a:off x="0" y="953225"/>
              <a:ext cx="9487484" cy="43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20"/>
                </a:lnSpc>
              </a:pPr>
              <a:r>
                <a:rPr lang="en-US" sz="8000" spc="40">
                  <a:solidFill>
                    <a:srgbClr val="FF1616"/>
                  </a:solidFill>
                  <a:latin typeface="Times Neue Roman Bold"/>
                </a:rPr>
                <a:t>Fakat artık yeni başlangıçların eşiğindesin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9487484" cy="534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19456"/>
              <a:ext cx="9487484" cy="34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pic>
        <p:nvPicPr>
          <p:cNvPr id="29" name="Resim 28">
            <a:extLst>
              <a:ext uri="{FF2B5EF4-FFF2-40B4-BE49-F238E27FC236}">
                <a16:creationId xmlns:a16="http://schemas.microsoft.com/office/drawing/2014/main" id="{A5B2A591-485A-4C38-BDCB-00122CE60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691" y="2594095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3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392" y="733786"/>
            <a:ext cx="3112021" cy="312337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43200" y="239277"/>
            <a:ext cx="13410055" cy="3622336"/>
            <a:chOff x="0" y="38100"/>
            <a:chExt cx="17880073" cy="4829781"/>
          </a:xfrm>
        </p:grpSpPr>
        <p:sp>
          <p:nvSpPr>
            <p:cNvPr id="4" name="TextBox 4"/>
            <p:cNvSpPr txBox="1"/>
            <p:nvPr/>
          </p:nvSpPr>
          <p:spPr>
            <a:xfrm>
              <a:off x="2336800" y="918083"/>
              <a:ext cx="15543273" cy="3949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7385" spc="36" dirty="0">
                  <a:solidFill>
                    <a:srgbClr val="E3B323"/>
                  </a:solidFill>
                  <a:latin typeface="Rockwell" panose="02060603020205020403" pitchFamily="18" charset="0"/>
                </a:rPr>
                <a:t>BAZI PROBLEMLER KAPINI ÇALDI BUNU DA BİLİYORUZ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15543273" cy="490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6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987819"/>
              <a:ext cx="15543273" cy="309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1000" y="3517545"/>
            <a:ext cx="17491397" cy="6546050"/>
            <a:chOff x="-1342709" y="-7240"/>
            <a:chExt cx="23321863" cy="8728066"/>
          </a:xfrm>
        </p:grpSpPr>
        <p:sp>
          <p:nvSpPr>
            <p:cNvPr id="8" name="TextBox 8"/>
            <p:cNvSpPr txBox="1"/>
            <p:nvPr/>
          </p:nvSpPr>
          <p:spPr>
            <a:xfrm>
              <a:off x="-1342709" y="1144700"/>
              <a:ext cx="23321863" cy="6018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6"/>
                </a:lnSpc>
              </a:pP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Üniversite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sınavını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uzakta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görüyorsun</a:t>
              </a:r>
              <a:r>
                <a:rPr lang="tr-TR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.</a:t>
              </a:r>
              <a:endParaRPr lang="en-US" sz="7045" spc="246" dirty="0">
                <a:solidFill>
                  <a:srgbClr val="E3B323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8806"/>
                </a:lnSpc>
              </a:pP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Bazı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derslerin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ilköğretime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göre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ağır</a:t>
              </a:r>
              <a:r>
                <a:rPr lang="tr-TR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.</a:t>
              </a:r>
              <a:endParaRPr lang="en-US" sz="7045" spc="246" dirty="0">
                <a:solidFill>
                  <a:srgbClr val="E3B323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8806"/>
                </a:lnSpc>
              </a:pP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Ergenlikle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birlikte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dikkatin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dağıldı</a:t>
              </a:r>
              <a:r>
                <a:rPr lang="tr-TR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.</a:t>
              </a:r>
              <a:endParaRPr lang="en-US" sz="7045" spc="246" dirty="0">
                <a:solidFill>
                  <a:srgbClr val="E3B323"/>
                </a:solidFill>
                <a:latin typeface="Rockwell" panose="02060603020205020403" pitchFamily="18" charset="0"/>
              </a:endParaRPr>
            </a:p>
            <a:p>
              <a:pPr algn="ctr">
                <a:lnSpc>
                  <a:spcPts val="8806"/>
                </a:lnSpc>
              </a:pP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        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Bunlar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7045" spc="246" dirty="0" err="1">
                  <a:solidFill>
                    <a:srgbClr val="E3B323"/>
                  </a:solidFill>
                  <a:latin typeface="Rockwell" panose="02060603020205020403" pitchFamily="18" charset="0"/>
                </a:rPr>
                <a:t>çok</a:t>
              </a:r>
              <a:r>
                <a:rPr lang="en-US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 normal</a:t>
              </a:r>
              <a:r>
                <a:rPr lang="tr-TR" sz="7045" spc="246" dirty="0">
                  <a:solidFill>
                    <a:srgbClr val="E3B323"/>
                  </a:solidFill>
                  <a:latin typeface="Rockwell" panose="02060603020205020403" pitchFamily="18" charset="0"/>
                </a:rPr>
                <a:t>.</a:t>
              </a:r>
              <a:endParaRPr lang="en-US" sz="7045" spc="246" dirty="0">
                <a:solidFill>
                  <a:srgbClr val="E3B323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364852"/>
              <a:ext cx="18692330" cy="355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0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-7240"/>
              <a:ext cx="18692330" cy="458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4"/>
                </a:lnSpc>
              </a:pPr>
              <a:endParaRPr/>
            </a:p>
          </p:txBody>
        </p:sp>
      </p:grpSp>
      <p:pic>
        <p:nvPicPr>
          <p:cNvPr id="11" name="Resim 10">
            <a:extLst>
              <a:ext uri="{FF2B5EF4-FFF2-40B4-BE49-F238E27FC236}">
                <a16:creationId xmlns:a16="http://schemas.microsoft.com/office/drawing/2014/main" id="{6EBEA300-BA0A-469C-AFEC-3B1B01F76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5994" y="1875571"/>
            <a:ext cx="2932430" cy="265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676" t="22753" r="7676" b="296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143" y="-540038"/>
            <a:ext cx="15145713" cy="4910753"/>
            <a:chOff x="0" y="0"/>
            <a:chExt cx="20194284" cy="6547671"/>
          </a:xfrm>
        </p:grpSpPr>
        <p:sp>
          <p:nvSpPr>
            <p:cNvPr id="3" name="TextBox 3"/>
            <p:cNvSpPr txBox="1"/>
            <p:nvPr/>
          </p:nvSpPr>
          <p:spPr>
            <a:xfrm>
              <a:off x="0" y="900392"/>
              <a:ext cx="20194284" cy="4544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47"/>
                </a:lnSpc>
              </a:pPr>
              <a:r>
                <a:rPr lang="en-US" sz="7456" dirty="0">
                  <a:solidFill>
                    <a:srgbClr val="F8F5EF"/>
                  </a:solidFill>
                  <a:latin typeface="Fredoka One Bold"/>
                </a:rPr>
                <a:t>9 </a:t>
              </a:r>
              <a:r>
                <a:rPr lang="en-US" sz="7456" dirty="0" err="1">
                  <a:solidFill>
                    <a:srgbClr val="F8F5EF"/>
                  </a:solidFill>
                  <a:latin typeface="Fredoka One Bold"/>
                </a:rPr>
                <a:t>ve</a:t>
              </a:r>
              <a:r>
                <a:rPr lang="en-US" sz="7456" dirty="0">
                  <a:solidFill>
                    <a:srgbClr val="F8F5EF"/>
                  </a:solidFill>
                  <a:latin typeface="Fredoka One Bold"/>
                </a:rPr>
                <a:t> 10. SINIF KONULARI TAM ANLAŞILMAMIŞ İSE</a:t>
              </a:r>
            </a:p>
            <a:p>
              <a:pPr algn="ctr">
                <a:lnSpc>
                  <a:spcPts val="8947"/>
                </a:lnSpc>
              </a:pPr>
              <a:endParaRPr lang="en-US" sz="7456" dirty="0">
                <a:solidFill>
                  <a:srgbClr val="F8F5EF"/>
                </a:solidFill>
                <a:latin typeface="Fredoka On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94284" cy="52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1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540254" y="5793948"/>
              <a:ext cx="11113775" cy="753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2250" y="1495452"/>
            <a:ext cx="18572500" cy="4547651"/>
            <a:chOff x="0" y="0"/>
            <a:chExt cx="24763333" cy="606353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3225"/>
              <a:ext cx="24763333" cy="432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20"/>
                </a:lnSpc>
              </a:pP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12.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sınıf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öğrencisi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bir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taraftan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AYT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sınavına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çalışırken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bir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taraftan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9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ve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10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daki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eksiklerini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tamamlamaya</a:t>
              </a:r>
              <a:r>
                <a:rPr lang="en-US" sz="8000" spc="40" dirty="0">
                  <a:solidFill>
                    <a:srgbClr val="FF161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F1616"/>
                  </a:solidFill>
                  <a:latin typeface="Times Neue Roman Bold"/>
                </a:rPr>
                <a:t>çalışır</a:t>
              </a:r>
              <a:endParaRPr lang="en-US" sz="8000" spc="40" dirty="0">
                <a:solidFill>
                  <a:srgbClr val="FF1616"/>
                </a:solidFill>
                <a:latin typeface="Times Neue Roman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24763333" cy="534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719456"/>
              <a:ext cx="24763333" cy="34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2542" y="5143500"/>
            <a:ext cx="17042916" cy="5604182"/>
            <a:chOff x="0" y="0"/>
            <a:chExt cx="22723887" cy="747224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3225"/>
              <a:ext cx="22723887" cy="5737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20"/>
                </a:lnSpc>
              </a:pP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Stresi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arttırır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.</a:t>
              </a:r>
            </a:p>
            <a:p>
              <a:pPr algn="ctr">
                <a:lnSpc>
                  <a:spcPts val="8320"/>
                </a:lnSpc>
              </a:pP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Ekstra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yük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bindirir</a:t>
              </a:r>
              <a:r>
                <a:rPr lang="tr-TR" sz="8000" spc="40" dirty="0">
                  <a:solidFill>
                    <a:srgbClr val="F62BD6"/>
                  </a:solidFill>
                  <a:latin typeface="Times Neue Roman Bold"/>
                </a:rPr>
                <a:t>.</a:t>
              </a:r>
              <a:endParaRPr lang="en-US" sz="8000" spc="40" dirty="0">
                <a:solidFill>
                  <a:srgbClr val="F62BD6"/>
                </a:solidFill>
                <a:latin typeface="Times Neue Roman Bold"/>
              </a:endParaRPr>
            </a:p>
            <a:p>
              <a:pPr algn="ctr">
                <a:lnSpc>
                  <a:spcPts val="8320"/>
                </a:lnSpc>
              </a:pP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YGS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sorularının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yorum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ağırlıklı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olması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ayrı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bir</a:t>
              </a:r>
              <a:r>
                <a:rPr lang="en-US" sz="8000" spc="40" dirty="0">
                  <a:solidFill>
                    <a:srgbClr val="F62BD6"/>
                  </a:solidFill>
                  <a:latin typeface="Times Neue Roman Bold"/>
                </a:rPr>
                <a:t> </a:t>
              </a:r>
              <a:r>
                <a:rPr lang="en-US" sz="8000" spc="40" dirty="0" err="1">
                  <a:solidFill>
                    <a:srgbClr val="F62BD6"/>
                  </a:solidFill>
                  <a:latin typeface="Times Neue Roman Bold"/>
                </a:rPr>
                <a:t>sıkıntı</a:t>
              </a:r>
              <a:endParaRPr lang="en-US" sz="8000" spc="40" dirty="0">
                <a:solidFill>
                  <a:srgbClr val="F62BD6"/>
                </a:solidFill>
                <a:latin typeface="Times Neue Roman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22723887" cy="534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1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28164"/>
              <a:ext cx="22723887" cy="344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9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550050">
            <a:off x="15042166" y="5067516"/>
            <a:ext cx="1191310" cy="33949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353822">
            <a:off x="929630" y="5148485"/>
            <a:ext cx="2442221" cy="3221154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CE0965EA-3129-46F9-B9E8-B4BAEF1927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42" y="201834"/>
            <a:ext cx="2329766" cy="210696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726" b="346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188" y="3510604"/>
            <a:ext cx="491702" cy="491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91322"/>
          <a:stretch>
            <a:fillRect/>
          </a:stretch>
        </p:blipFill>
        <p:spPr>
          <a:xfrm>
            <a:off x="4814347" y="266866"/>
            <a:ext cx="12444953" cy="107995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733800" y="-29731"/>
            <a:ext cx="12865679" cy="1637435"/>
            <a:chOff x="-1711149" y="-47625"/>
            <a:chExt cx="17154238" cy="2183246"/>
          </a:xfrm>
        </p:grpSpPr>
        <p:sp>
          <p:nvSpPr>
            <p:cNvPr id="5" name="TextBox 5"/>
            <p:cNvSpPr txBox="1"/>
            <p:nvPr/>
          </p:nvSpPr>
          <p:spPr>
            <a:xfrm>
              <a:off x="-1711149" y="521612"/>
              <a:ext cx="17154238" cy="1089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22"/>
                </a:lnSpc>
              </a:pPr>
              <a:r>
                <a:rPr lang="en-US" sz="5457" spc="191" dirty="0">
                  <a:solidFill>
                    <a:srgbClr val="000000"/>
                  </a:solidFill>
                  <a:latin typeface="Rockwell" panose="02060603020205020403" pitchFamily="18" charset="0"/>
                </a:rPr>
                <a:t>12.Sınıf </a:t>
              </a:r>
              <a:r>
                <a:rPr lang="en-US" sz="5457" spc="191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yükünü</a:t>
              </a:r>
              <a:r>
                <a:rPr lang="en-US" sz="5457" spc="191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457" spc="191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hafifletmek</a:t>
              </a:r>
              <a:r>
                <a:rPr lang="en-US" sz="5457" spc="191" dirty="0">
                  <a:solidFill>
                    <a:srgbClr val="000000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457" spc="191" dirty="0" err="1">
                  <a:solidFill>
                    <a:srgbClr val="000000"/>
                  </a:solidFill>
                  <a:latin typeface="Rockwell" panose="02060603020205020403" pitchFamily="18" charset="0"/>
                </a:rPr>
                <a:t>için</a:t>
              </a:r>
              <a:r>
                <a:rPr lang="en-US" sz="5457" spc="191" dirty="0">
                  <a:solidFill>
                    <a:srgbClr val="000000"/>
                  </a:solidFill>
                  <a:latin typeface="Rockwell" panose="02060603020205020403" pitchFamily="18" charset="0"/>
                </a:rPr>
                <a:t>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49120"/>
              <a:ext cx="12377541" cy="286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05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377541" cy="366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73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96833" y="3021136"/>
            <a:ext cx="13421637" cy="1933766"/>
            <a:chOff x="0" y="-38100"/>
            <a:chExt cx="17895515" cy="2578354"/>
          </a:xfrm>
        </p:grpSpPr>
        <p:sp>
          <p:nvSpPr>
            <p:cNvPr id="9" name="TextBox 9"/>
            <p:cNvSpPr txBox="1"/>
            <p:nvPr/>
          </p:nvSpPr>
          <p:spPr>
            <a:xfrm>
              <a:off x="0" y="558327"/>
              <a:ext cx="17895515" cy="1214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49"/>
                </a:lnSpc>
              </a:pP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9ve 10.Sınıf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konularını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hazmetmeli</a:t>
              </a:r>
              <a:r>
                <a:rPr lang="tr-TR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.</a:t>
              </a:r>
              <a:endParaRPr lang="en-US" sz="5719" spc="200" dirty="0">
                <a:solidFill>
                  <a:srgbClr val="004A98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958862"/>
              <a:ext cx="14343146" cy="58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6"/>
                </a:lnSpc>
              </a:pPr>
              <a:endParaRPr/>
            </a:p>
            <a:p>
              <a:pPr algn="l">
                <a:lnSpc>
                  <a:spcPts val="1786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343146" cy="371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2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0227" y="6058355"/>
            <a:ext cx="491702" cy="49170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786890" y="5503402"/>
            <a:ext cx="16501110" cy="2813115"/>
            <a:chOff x="0" y="0"/>
            <a:chExt cx="22001480" cy="375081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558423"/>
              <a:ext cx="22001480" cy="2410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49"/>
                </a:lnSpc>
              </a:pP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Dersi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derste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dinlemeli</a:t>
              </a:r>
              <a:r>
                <a:rPr lang="tr-TR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''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sonra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çalışırım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'‘</a:t>
              </a:r>
              <a:r>
                <a:rPr lang="tr-TR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tuzağına</a:t>
              </a:r>
              <a:r>
                <a:rPr lang="en-US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 </a:t>
              </a:r>
              <a:r>
                <a:rPr lang="en-US" sz="5719" spc="200" dirty="0" err="1">
                  <a:solidFill>
                    <a:srgbClr val="004A98"/>
                  </a:solidFill>
                  <a:latin typeface="Rockwell" panose="02060603020205020403" pitchFamily="18" charset="0"/>
                </a:rPr>
                <a:t>düşmemeli</a:t>
              </a:r>
              <a:r>
                <a:rPr lang="tr-TR" sz="5719" spc="200" dirty="0">
                  <a:solidFill>
                    <a:srgbClr val="004A98"/>
                  </a:solidFill>
                  <a:latin typeface="Rockwell" panose="02060603020205020403" pitchFamily="18" charset="0"/>
                </a:rPr>
                <a:t>.</a:t>
              </a:r>
              <a:endParaRPr lang="en-US" sz="5719" spc="200" dirty="0">
                <a:solidFill>
                  <a:srgbClr val="004A98"/>
                </a:solidFill>
                <a:latin typeface="Rockwell" panose="02060603020205020403" pitchFamily="18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169427"/>
              <a:ext cx="17634051" cy="58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86"/>
                </a:lnSpc>
              </a:pPr>
              <a:endParaRPr/>
            </a:p>
            <a:p>
              <a:pPr algn="l">
                <a:lnSpc>
                  <a:spcPts val="1786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634051" cy="37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2"/>
                </a:lnSpc>
              </a:pPr>
              <a:endParaRPr/>
            </a:p>
          </p:txBody>
        </p:sp>
      </p:grpSp>
      <p:pic>
        <p:nvPicPr>
          <p:cNvPr id="17" name="Resim 16">
            <a:extLst>
              <a:ext uri="{FF2B5EF4-FFF2-40B4-BE49-F238E27FC236}">
                <a16:creationId xmlns:a16="http://schemas.microsoft.com/office/drawing/2014/main" id="{8864BA49-7D21-461A-832B-90268F354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513" y="1224788"/>
            <a:ext cx="2932430" cy="26519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326</Words>
  <Application>Microsoft Office PowerPoint</Application>
  <PresentationFormat>Özel</PresentationFormat>
  <Paragraphs>57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35" baseType="lpstr">
      <vt:lpstr>League Gothic Bold Italics</vt:lpstr>
      <vt:lpstr>Rockwell</vt:lpstr>
      <vt:lpstr>Times Neue Roman Bold</vt:lpstr>
      <vt:lpstr>Calibri</vt:lpstr>
      <vt:lpstr>Fredoka One Bold Italics</vt:lpstr>
      <vt:lpstr>29LT Adir Light Bold Italics</vt:lpstr>
      <vt:lpstr>Open Sans</vt:lpstr>
      <vt:lpstr>Algerian</vt:lpstr>
      <vt:lpstr>Arimo</vt:lpstr>
      <vt:lpstr>Caladea Bold Italics</vt:lpstr>
      <vt:lpstr>Caveat</vt:lpstr>
      <vt:lpstr>Caladea Bold</vt:lpstr>
      <vt:lpstr>Caveat Bold</vt:lpstr>
      <vt:lpstr>Playfair Display Black Bold</vt:lpstr>
      <vt:lpstr>Fredoka One Bold</vt:lpstr>
      <vt:lpstr>Open Sans Light Italics</vt:lpstr>
      <vt:lpstr>Playfair Display Black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rehberlik GERÇEK</dc:title>
  <dc:creator>Abdullah CENGIZ</dc:creator>
  <cp:lastModifiedBy>PC</cp:lastModifiedBy>
  <cp:revision>11</cp:revision>
  <dcterms:created xsi:type="dcterms:W3CDTF">2006-08-16T00:00:00Z</dcterms:created>
  <dcterms:modified xsi:type="dcterms:W3CDTF">2021-10-14T11:18:23Z</dcterms:modified>
  <dc:identifier>DAErqfMC5uw</dc:identifier>
</cp:coreProperties>
</file>