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79" r:id="rId6"/>
    <p:sldId id="259" r:id="rId7"/>
    <p:sldId id="260" r:id="rId8"/>
    <p:sldId id="261" r:id="rId9"/>
    <p:sldId id="262" r:id="rId10"/>
    <p:sldId id="263" r:id="rId11"/>
    <p:sldId id="264" r:id="rId12"/>
    <p:sldId id="282" r:id="rId13"/>
    <p:sldId id="283" r:id="rId14"/>
    <p:sldId id="265" r:id="rId15"/>
    <p:sldId id="266" r:id="rId16"/>
    <p:sldId id="267" r:id="rId17"/>
    <p:sldId id="268" r:id="rId18"/>
    <p:sldId id="269" r:id="rId19"/>
    <p:sldId id="270" r:id="rId20"/>
    <p:sldId id="284" r:id="rId21"/>
    <p:sldId id="271" r:id="rId22"/>
    <p:sldId id="285" r:id="rId23"/>
    <p:sldId id="286" r:id="rId24"/>
    <p:sldId id="287" r:id="rId25"/>
    <p:sldId id="288" r:id="rId26"/>
    <p:sldId id="276" r:id="rId27"/>
    <p:sldId id="275" r:id="rId28"/>
    <p:sldId id="277" r:id="rId29"/>
    <p:sldId id="280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26BA85FF-E763-41C0-910C-6FD7CADAA78E}">
          <p14:sldIdLst>
            <p14:sldId id="256"/>
            <p14:sldId id="257"/>
            <p14:sldId id="258"/>
            <p14:sldId id="278"/>
            <p14:sldId id="279"/>
            <p14:sldId id="259"/>
            <p14:sldId id="260"/>
            <p14:sldId id="261"/>
            <p14:sldId id="262"/>
            <p14:sldId id="263"/>
            <p14:sldId id="264"/>
            <p14:sldId id="282"/>
            <p14:sldId id="283"/>
            <p14:sldId id="265"/>
            <p14:sldId id="266"/>
            <p14:sldId id="267"/>
            <p14:sldId id="268"/>
            <p14:sldId id="269"/>
            <p14:sldId id="270"/>
            <p14:sldId id="284"/>
            <p14:sldId id="271"/>
            <p14:sldId id="285"/>
            <p14:sldId id="286"/>
            <p14:sldId id="287"/>
            <p14:sldId id="288"/>
            <p14:sldId id="276"/>
            <p14:sldId id="275"/>
            <p14:sldId id="277"/>
            <p14:sldId id="280"/>
          </p14:sldIdLst>
        </p14:section>
        <p14:section name="Başlıksız Bölüm" id="{232B6506-59D7-41B0-8AB8-8067A9C8CA5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415-584E-4966-9DA2-7019C462E706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63D7-3CEA-4963-A853-A44BEEBD69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124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415-584E-4966-9DA2-7019C462E706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63D7-3CEA-4963-A853-A44BEEBD69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6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415-584E-4966-9DA2-7019C462E706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63D7-3CEA-4963-A853-A44BEEBD69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69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415-584E-4966-9DA2-7019C462E706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63D7-3CEA-4963-A853-A44BEEBD69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81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415-584E-4966-9DA2-7019C462E706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63D7-3CEA-4963-A853-A44BEEBD69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18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415-584E-4966-9DA2-7019C462E706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63D7-3CEA-4963-A853-A44BEEBD69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216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415-584E-4966-9DA2-7019C462E706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63D7-3CEA-4963-A853-A44BEEBD69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955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415-584E-4966-9DA2-7019C462E706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63D7-3CEA-4963-A853-A44BEEBD69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81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415-584E-4966-9DA2-7019C462E706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63D7-3CEA-4963-A853-A44BEEBD69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51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415-584E-4966-9DA2-7019C462E706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63D7-3CEA-4963-A853-A44BEEBD69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987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415-584E-4966-9DA2-7019C462E706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63D7-3CEA-4963-A853-A44BEEBD69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86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63415-584E-4966-9DA2-7019C462E706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63D7-3CEA-4963-A853-A44BEEBD69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14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292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222728" y="660698"/>
            <a:ext cx="10303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15 Temmuz Şehitler Anadolu Lisesi</a:t>
            </a:r>
          </a:p>
        </p:txBody>
      </p:sp>
    </p:spTree>
    <p:extLst>
      <p:ext uri="{BB962C8B-B14F-4D97-AF65-F5344CB8AC3E}">
        <p14:creationId xmlns:p14="http://schemas.microsoft.com/office/powerpoint/2010/main" val="2299998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İçerik Yer Tutucusu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1157" y="0"/>
            <a:ext cx="4350843" cy="311766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8047"/>
            <a:ext cx="4350843" cy="289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etin kutusu 7"/>
          <p:cNvSpPr txBox="1"/>
          <p:nvPr/>
        </p:nvSpPr>
        <p:spPr>
          <a:xfrm rot="335798">
            <a:off x="1935905" y="3067295"/>
            <a:ext cx="9971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latin typeface="Arial Black" panose="020B0A04020102020204" pitchFamily="34" charset="0"/>
              </a:rPr>
              <a:t>Çok Amaçlı Salonumuz</a:t>
            </a:r>
          </a:p>
        </p:txBody>
      </p:sp>
    </p:spTree>
    <p:extLst>
      <p:ext uri="{BB962C8B-B14F-4D97-AF65-F5344CB8AC3E}">
        <p14:creationId xmlns:p14="http://schemas.microsoft.com/office/powerpoint/2010/main" val="232190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172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dirty="0">
                <a:latin typeface="Arial Black" panose="020B0A04020102020204" pitchFamily="34" charset="0"/>
              </a:rPr>
              <a:t>Kantinimiz</a:t>
            </a: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829">
            <a:off x="429460" y="3103660"/>
            <a:ext cx="48006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İçerik Yer Tutucusu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6810">
            <a:off x="6497907" y="861003"/>
            <a:ext cx="5257800" cy="33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7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554" name="İçerik Yer Tutucusu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447675"/>
            <a:ext cx="4265612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7 Metin kutusu"/>
          <p:cNvSpPr txBox="1">
            <a:spLocks noChangeArrowheads="1"/>
          </p:cNvSpPr>
          <p:nvPr/>
        </p:nvSpPr>
        <p:spPr bwMode="auto">
          <a:xfrm>
            <a:off x="6576316" y="3582853"/>
            <a:ext cx="3979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VELİ GÖRÜŞME ODASI</a:t>
            </a:r>
          </a:p>
        </p:txBody>
      </p:sp>
      <p:pic>
        <p:nvPicPr>
          <p:cNvPr id="23556" name="8 Resim" descr="D:\ÖĞRENCİ İŞLERİ EVRAKLARI\ÇAL FOTO GALERİ 2\ESKİ YENİ\DSCI0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457200"/>
            <a:ext cx="42672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3 Metin kutusu"/>
          <p:cNvSpPr txBox="1">
            <a:spLocks noChangeArrowheads="1"/>
          </p:cNvSpPr>
          <p:nvPr/>
        </p:nvSpPr>
        <p:spPr bwMode="auto">
          <a:xfrm>
            <a:off x="2225514" y="3582853"/>
            <a:ext cx="308642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TOPLANTI ODASI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019800" y="0"/>
            <a:ext cx="152400" cy="6858000"/>
          </a:xfrm>
          <a:prstGeom prst="rect">
            <a:avLst/>
          </a:prstGeom>
          <a:solidFill>
            <a:srgbClr val="189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14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626" name="Başlık 1"/>
          <p:cNvSpPr>
            <a:spLocks noGrp="1"/>
          </p:cNvSpPr>
          <p:nvPr>
            <p:ph type="title"/>
          </p:nvPr>
        </p:nvSpPr>
        <p:spPr>
          <a:xfrm>
            <a:off x="2847567" y="1472341"/>
            <a:ext cx="4281487" cy="1368425"/>
          </a:xfrm>
        </p:spPr>
        <p:txBody>
          <a:bodyPr/>
          <a:lstStyle/>
          <a:p>
            <a:pPr>
              <a:defRPr/>
            </a:pPr>
            <a:r>
              <a:rPr lang="tr-TR" sz="3000" b="1" dirty="0">
                <a:latin typeface="Arial Black" panose="020B0A04020102020204" pitchFamily="34" charset="0"/>
              </a:rPr>
              <a:t>KÜTÜPHANEMİZ</a:t>
            </a:r>
          </a:p>
        </p:txBody>
      </p:sp>
      <p:pic>
        <p:nvPicPr>
          <p:cNvPr id="24579" name="İçerik Yer Tutucusu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3367" y="0"/>
            <a:ext cx="5400675" cy="3600450"/>
          </a:xfrm>
        </p:spPr>
      </p:pic>
      <p:pic>
        <p:nvPicPr>
          <p:cNvPr id="24580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53990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05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5" name="Metin kutusu 4"/>
          <p:cNvSpPr txBox="1"/>
          <p:nvPr/>
        </p:nvSpPr>
        <p:spPr>
          <a:xfrm>
            <a:off x="1715588" y="1158240"/>
            <a:ext cx="928333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tr-TR" sz="3200" dirty="0">
                <a:latin typeface="Franklin Gothic Demi Cond" panose="020B0706030402020204" pitchFamily="34" charset="0"/>
              </a:rPr>
              <a:t>Okulumuz öğrencileri genellikle </a:t>
            </a:r>
            <a:r>
              <a:rPr lang="tr-TR" altLang="tr-TR" sz="4000" b="1" dirty="0">
                <a:latin typeface="Franklin Gothic Demi Cond" panose="020B0706030402020204" pitchFamily="34" charset="0"/>
              </a:rPr>
              <a:t>SAYISAL</a:t>
            </a:r>
            <a:r>
              <a:rPr lang="tr-TR" altLang="tr-TR" sz="3200" dirty="0">
                <a:latin typeface="Franklin Gothic Demi Cond" panose="020B0706030402020204" pitchFamily="34" charset="0"/>
              </a:rPr>
              <a:t> ve </a:t>
            </a:r>
            <a:r>
              <a:rPr lang="tr-TR" altLang="tr-TR" sz="4000" b="1" dirty="0">
                <a:latin typeface="Franklin Gothic Demi Cond" panose="020B0706030402020204" pitchFamily="34" charset="0"/>
              </a:rPr>
              <a:t>EŞİT AĞIRLIK</a:t>
            </a:r>
            <a:r>
              <a:rPr lang="tr-TR" altLang="tr-TR" sz="3200" b="1" dirty="0">
                <a:latin typeface="Franklin Gothic Demi Cond" panose="020B0706030402020204" pitchFamily="34" charset="0"/>
              </a:rPr>
              <a:t> </a:t>
            </a:r>
            <a:r>
              <a:rPr lang="tr-TR" altLang="tr-TR" sz="3200" dirty="0">
                <a:latin typeface="Franklin Gothic Demi Cond" panose="020B0706030402020204" pitchFamily="34" charset="0"/>
              </a:rPr>
              <a:t>grubu derslere yönelmektedirler. Bu bağlamda,</a:t>
            </a:r>
          </a:p>
          <a:p>
            <a:pPr algn="ctr"/>
            <a:r>
              <a:rPr lang="tr-TR" altLang="tr-TR" sz="3200" dirty="0">
                <a:latin typeface="Franklin Gothic Demi Cond" panose="020B0706030402020204" pitchFamily="34" charset="0"/>
              </a:rPr>
              <a:t>SAYISAL grubu öğrenciler </a:t>
            </a:r>
            <a:r>
              <a:rPr lang="tr-TR" altLang="tr-TR" sz="4000" b="1" dirty="0">
                <a:latin typeface="Franklin Gothic Demi Cond" panose="020B0706030402020204" pitchFamily="34" charset="0"/>
              </a:rPr>
              <a:t>MÜHENDİSLİK,ECZACILIK </a:t>
            </a:r>
            <a:r>
              <a:rPr lang="tr-TR" altLang="tr-TR" sz="3200" dirty="0">
                <a:latin typeface="Franklin Gothic Demi Cond" panose="020B0706030402020204" pitchFamily="34" charset="0"/>
              </a:rPr>
              <a:t>ve</a:t>
            </a:r>
            <a:r>
              <a:rPr lang="tr-TR" altLang="tr-TR" sz="4000" b="1" dirty="0">
                <a:latin typeface="Franklin Gothic Demi Cond" panose="020B0706030402020204" pitchFamily="34" charset="0"/>
              </a:rPr>
              <a:t> TIP</a:t>
            </a:r>
            <a:r>
              <a:rPr lang="tr-TR" altLang="tr-TR" sz="3200" dirty="0">
                <a:latin typeface="Franklin Gothic Demi Cond" panose="020B0706030402020204" pitchFamily="34" charset="0"/>
              </a:rPr>
              <a:t> mesleklerini</a:t>
            </a:r>
          </a:p>
          <a:p>
            <a:pPr algn="ctr"/>
            <a:r>
              <a:rPr lang="tr-TR" altLang="tr-TR" sz="3200" dirty="0">
                <a:latin typeface="Franklin Gothic Demi Cond" panose="020B0706030402020204" pitchFamily="34" charset="0"/>
              </a:rPr>
              <a:t>EŞİT AĞIRLIK grubu öğrenciler </a:t>
            </a:r>
            <a:r>
              <a:rPr lang="tr-TR" altLang="tr-TR" sz="4000" b="1" dirty="0">
                <a:latin typeface="Franklin Gothic Demi Cond" panose="020B0706030402020204" pitchFamily="34" charset="0"/>
              </a:rPr>
              <a:t>HUKUK</a:t>
            </a:r>
            <a:r>
              <a:rPr lang="tr-TR" altLang="tr-TR" sz="3200" dirty="0">
                <a:latin typeface="Franklin Gothic Demi Cond" panose="020B0706030402020204" pitchFamily="34" charset="0"/>
              </a:rPr>
              <a:t> ve </a:t>
            </a:r>
            <a:r>
              <a:rPr lang="tr-TR" altLang="tr-TR" sz="4000" b="1" dirty="0">
                <a:latin typeface="Franklin Gothic Demi Cond" panose="020B0706030402020204" pitchFamily="34" charset="0"/>
              </a:rPr>
              <a:t>PSİKOLOJİ</a:t>
            </a:r>
            <a:r>
              <a:rPr lang="tr-TR" altLang="tr-TR" sz="3200" dirty="0">
                <a:latin typeface="Franklin Gothic Demi Cond" panose="020B0706030402020204" pitchFamily="34" charset="0"/>
              </a:rPr>
              <a:t> alanlarını tercihleri arasında göstermektedirler.</a:t>
            </a:r>
          </a:p>
          <a:p>
            <a:pPr algn="ctr"/>
            <a:endParaRPr lang="tr-TR" altLang="tr-TR" sz="3200" dirty="0">
              <a:latin typeface="Franklin Gothic Demi Cond" panose="020B0706030402020204" pitchFamily="34" charset="0"/>
            </a:endParaRPr>
          </a:p>
          <a:p>
            <a:endParaRPr lang="tr-TR" sz="32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99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altLang="tr-TR" sz="4400" b="1" dirty="0"/>
              <a:t> Okulumuz 2020-2021 Eğitim Öğretim Yılından İtibaren İlimizin </a:t>
            </a:r>
            <a:r>
              <a:rPr lang="tr-TR" altLang="tr-TR" sz="4800" b="1" i="1" u="sng" dirty="0"/>
              <a:t>Tek</a:t>
            </a:r>
            <a:r>
              <a:rPr lang="tr-TR" altLang="tr-TR" sz="4400" b="1" dirty="0"/>
              <a:t> Özel Program ve Proje Uygulayan </a:t>
            </a:r>
            <a:r>
              <a:rPr lang="tr-TR" altLang="tr-TR" sz="4400" b="1" i="1" u="sng" dirty="0"/>
              <a:t>Anadolu Lisesi </a:t>
            </a:r>
            <a:r>
              <a:rPr lang="tr-TR" altLang="tr-TR" sz="4400" b="1" dirty="0"/>
              <a:t>olarak </a:t>
            </a:r>
            <a:r>
              <a:rPr lang="tr-TR" altLang="tr-TR" sz="4400" b="1" u="sng" dirty="0"/>
              <a:t>Sınavla</a:t>
            </a:r>
            <a:r>
              <a:rPr lang="tr-TR" altLang="tr-TR" sz="4400" b="1" dirty="0"/>
              <a:t> Öğrenci Almaktadır….</a:t>
            </a:r>
          </a:p>
          <a:p>
            <a:pPr algn="ctr"/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514161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	Okulumuz kontenjanı 150 öğrencidir. 30 kişilik 5 sınıfta eğitim verilmektedir. </a:t>
            </a:r>
          </a:p>
          <a:p>
            <a:pPr marL="0" indent="0">
              <a:buNone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	2020-2021 eğitim öğretim yılında proje okulu olarak ilk kez öğrenci kabul ettik. Okulumuza son giren öğrenci 367,6211 puan aldı ve gelecek senelerde bu puanın daha yukarı çıkmasını hedefliyoruz.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2245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Metin kutusu 4"/>
          <p:cNvSpPr txBox="1"/>
          <p:nvPr/>
        </p:nvSpPr>
        <p:spPr>
          <a:xfrm>
            <a:off x="2856410" y="2291579"/>
            <a:ext cx="7724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altLang="tr-TR" sz="3200" b="1" dirty="0">
                <a:solidFill>
                  <a:schemeClr val="bg1"/>
                </a:solidFill>
                <a:latin typeface="Berlin Sans FB Demi" panose="020E0802020502020306" pitchFamily="34" charset="0"/>
                <a:cs typeface="Segoe UI Semilight" panose="020B0402040204020203" pitchFamily="34" charset="0"/>
              </a:rPr>
              <a:t>Okulumuzda her yıl Bahar Şenliği, Kitap Okuma Şöleni, Bilgi Yarışmaları, Üniversite Gezileri, İl dışı kültür gezileri, Şiir Dinletisi gibi birçok faaliyet düzenlenmektedir</a:t>
            </a:r>
            <a:endParaRPr lang="tr-TR" altLang="tr-TR" sz="3200" b="1" dirty="0">
              <a:latin typeface="Berlin Sans FB Demi" panose="020E0802020502020306" pitchFamily="34" charset="0"/>
              <a:cs typeface="Segoe UI Semilight" panose="020B0402040204020203" pitchFamily="34" charset="0"/>
            </a:endParaRPr>
          </a:p>
          <a:p>
            <a:endParaRPr lang="tr-TR" altLang="tr-TR" sz="2400" b="1" dirty="0">
              <a:latin typeface="Berlin Sans FB Demi" panose="020E0802020502020306" pitchFamily="34" charset="0"/>
              <a:cs typeface="Segoe UI Semilight" panose="020B0402040204020203" pitchFamily="34" charset="0"/>
            </a:endParaRPr>
          </a:p>
          <a:p>
            <a:endParaRPr lang="tr-TR" sz="3200" dirty="0">
              <a:latin typeface="Berlin Sans FB Demi" panose="020E0802020502020306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16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2" y="0"/>
            <a:ext cx="12254673" cy="6862617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7457">
            <a:off x="6716135" y="843105"/>
            <a:ext cx="5179772" cy="345490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1" y="3436204"/>
            <a:ext cx="5200554" cy="3426414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-23093" y="1924594"/>
            <a:ext cx="7407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0070C0"/>
                </a:solidFill>
                <a:latin typeface="Algerian" panose="04020705040A02060702" pitchFamily="82" charset="0"/>
              </a:rPr>
              <a:t>TRABZON GEZİMİZ</a:t>
            </a:r>
          </a:p>
        </p:txBody>
      </p:sp>
    </p:spTree>
    <p:extLst>
      <p:ext uri="{BB962C8B-B14F-4D97-AF65-F5344CB8AC3E}">
        <p14:creationId xmlns:p14="http://schemas.microsoft.com/office/powerpoint/2010/main" val="39834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22377" cy="6907881"/>
          </a:xfrm>
        </p:spPr>
      </p:pic>
      <p:pic>
        <p:nvPicPr>
          <p:cNvPr id="5" name="İçerik Yer Tutucusu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5" b="34375"/>
          <a:stretch/>
        </p:blipFill>
        <p:spPr>
          <a:xfrm rot="1834577">
            <a:off x="5806093" y="1948249"/>
            <a:ext cx="6124807" cy="3402671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628503" y="1428206"/>
            <a:ext cx="4693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latin typeface="Algerian" panose="04020705040A02060702" pitchFamily="82" charset="0"/>
              </a:rPr>
              <a:t>Ankara GEZİMİZ</a:t>
            </a:r>
          </a:p>
        </p:txBody>
      </p:sp>
    </p:spTree>
    <p:extLst>
      <p:ext uri="{BB962C8B-B14F-4D97-AF65-F5344CB8AC3E}">
        <p14:creationId xmlns:p14="http://schemas.microsoft.com/office/powerpoint/2010/main" val="40985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Dikdörtgen 6"/>
          <p:cNvSpPr/>
          <p:nvPr/>
        </p:nvSpPr>
        <p:spPr>
          <a:xfrm>
            <a:off x="541344" y="3311378"/>
            <a:ext cx="1173513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Öğretmenlerimize modern bir eğitim ortamı sağlayan, </a:t>
            </a:r>
          </a:p>
          <a:p>
            <a:pPr algn="ctr"/>
            <a:r>
              <a:rPr lang="tr-T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Öğrencilerimize çağdaş bir eğitim verebilen, </a:t>
            </a:r>
          </a:p>
          <a:p>
            <a:pPr algn="ctr"/>
            <a:r>
              <a:rPr lang="tr-T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bulunduğu çevrede saygınlığı olan </a:t>
            </a:r>
          </a:p>
          <a:p>
            <a:pPr algn="ctr"/>
            <a:r>
              <a:rPr lang="tr-T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örnek bir eğitim kurumu olmaktır.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025415" y="1884991"/>
            <a:ext cx="61411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</a:t>
            </a:r>
            <a:r>
              <a:rPr lang="tr-TR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İZYONUMUZ</a:t>
            </a:r>
          </a:p>
        </p:txBody>
      </p:sp>
    </p:spTree>
    <p:extLst>
      <p:ext uri="{BB962C8B-B14F-4D97-AF65-F5344CB8AC3E}">
        <p14:creationId xmlns:p14="http://schemas.microsoft.com/office/powerpoint/2010/main" val="1134703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0" y="19727"/>
            <a:ext cx="12676823" cy="683827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11" y="2438401"/>
            <a:ext cx="3719579" cy="2479719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4359" y="26966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r-TR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       SOSYAL ETKİNLİKLERİMİZ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2017">
            <a:off x="1789689" y="1690565"/>
            <a:ext cx="2819400" cy="187960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8372">
            <a:off x="7502950" y="1654073"/>
            <a:ext cx="2831434" cy="187963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143">
            <a:off x="1791068" y="4367030"/>
            <a:ext cx="2924380" cy="194958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893">
            <a:off x="7518451" y="4324473"/>
            <a:ext cx="2820452" cy="188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7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334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13" y="3015258"/>
            <a:ext cx="4028731" cy="302154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51" y="2872232"/>
            <a:ext cx="4410131" cy="3307599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403565" y="2055813"/>
            <a:ext cx="79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chemeClr val="bg1"/>
                </a:solidFill>
                <a:latin typeface="Algerian" panose="04020705040A02060702" pitchFamily="82" charset="0"/>
              </a:rPr>
              <a:t>SANAT ÇALIŞMALARIMIZ</a:t>
            </a:r>
          </a:p>
        </p:txBody>
      </p:sp>
    </p:spTree>
    <p:extLst>
      <p:ext uri="{BB962C8B-B14F-4D97-AF65-F5344CB8AC3E}">
        <p14:creationId xmlns:p14="http://schemas.microsoft.com/office/powerpoint/2010/main" val="817550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b="1" dirty="0">
                <a:latin typeface="Calibri" panose="020F0502020204030204" pitchFamily="34" charset="0"/>
                <a:cs typeface="Calibri" panose="020F0502020204030204" pitchFamily="34" charset="0"/>
              </a:rPr>
              <a:t>Okulumuz birçok branşta sportif müsabakalara da katılmaktadır. Önceki yıllarda özellikle erkeklerde basketbol futbol ve satranç; kızlarda ise voleybol müsabakalarında dereceler almıştır. </a:t>
            </a:r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196046" y="2220686"/>
            <a:ext cx="64878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altLang="tr-TR" sz="2800" b="1" dirty="0">
                <a:solidFill>
                  <a:schemeClr val="bg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Okulumuz birçok branşta sportif müsabakalara da katılmaktadır. Önceki yıllarda özellikle erkeklerde basketbol futbol ve satranç; kızlarda ise voleybol müsabakalarında dereceler almıştır</a:t>
            </a:r>
          </a:p>
        </p:txBody>
      </p:sp>
    </p:spTree>
    <p:extLst>
      <p:ext uri="{BB962C8B-B14F-4D97-AF65-F5344CB8AC3E}">
        <p14:creationId xmlns:p14="http://schemas.microsoft.com/office/powerpoint/2010/main" val="3562101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139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7868" y="1111885"/>
            <a:ext cx="10515600" cy="1325563"/>
          </a:xfrm>
        </p:spPr>
        <p:txBody>
          <a:bodyPr/>
          <a:lstStyle/>
          <a:p>
            <a:pPr algn="ctr"/>
            <a:r>
              <a:rPr lang="tr-TR" dirty="0">
                <a:latin typeface="Algerian" panose="04020705040A02060702" pitchFamily="82" charset="0"/>
              </a:rPr>
              <a:t>Sportif </a:t>
            </a:r>
            <a:r>
              <a:rPr lang="tr-TR" dirty="0" err="1">
                <a:latin typeface="Algerian" panose="04020705040A02060702" pitchFamily="82" charset="0"/>
              </a:rPr>
              <a:t>Etkinlikerimiz</a:t>
            </a:r>
            <a:endParaRPr lang="tr-TR" dirty="0">
              <a:latin typeface="Algerian" panose="04020705040A02060702" pitchFamily="82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06" y="2099991"/>
            <a:ext cx="3951382" cy="296353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17" y="2479766"/>
            <a:ext cx="4232366" cy="31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7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691"/>
            <a:ext cx="12270377" cy="700169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6178" y="582840"/>
            <a:ext cx="10515600" cy="1325563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9276">
            <a:off x="471879" y="2365990"/>
            <a:ext cx="4761592" cy="3571194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1909245"/>
            <a:ext cx="5070593" cy="380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129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8" b="28124"/>
          <a:stretch/>
        </p:blipFill>
        <p:spPr>
          <a:xfrm>
            <a:off x="7673827" y="-15390"/>
            <a:ext cx="4384442" cy="3288331"/>
          </a:xfr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98" y="3256679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6002" y="2752997"/>
            <a:ext cx="3429000" cy="4781005"/>
          </a:xfrm>
          <a:prstGeom prst="rect">
            <a:avLst/>
          </a:prstGeom>
        </p:spPr>
      </p:pic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78100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17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662" y="2653367"/>
            <a:ext cx="3603971" cy="4805295"/>
          </a:xfrm>
          <a:prstGeom prst="rect">
            <a:avLst/>
          </a:prstGeom>
        </p:spPr>
      </p:pic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4805297" cy="32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2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"/>
            <a:ext cx="12192001" cy="6858065"/>
          </a:xfr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19295" y="-553242"/>
            <a:ext cx="3319462" cy="4425949"/>
          </a:xfrm>
          <a:prstGeom prst="rect">
            <a:avLst/>
          </a:prstGeom>
        </p:spPr>
      </p:pic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84216" y="2729707"/>
            <a:ext cx="3538538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38" y="0"/>
            <a:ext cx="12263138" cy="6977874"/>
          </a:xfrm>
        </p:spPr>
      </p:pic>
      <p:sp>
        <p:nvSpPr>
          <p:cNvPr id="6" name="Dikdörtgen 5"/>
          <p:cNvSpPr/>
          <p:nvPr/>
        </p:nvSpPr>
        <p:spPr>
          <a:xfrm>
            <a:off x="288609" y="2380941"/>
            <a:ext cx="1161478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Teşekkür Ederiz</a:t>
            </a:r>
            <a:endParaRPr lang="tr-TR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97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Dikdörtgen 4"/>
          <p:cNvSpPr/>
          <p:nvPr/>
        </p:nvSpPr>
        <p:spPr>
          <a:xfrm>
            <a:off x="11707" y="2967335"/>
            <a:ext cx="1216858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Atatürk ilke ve inkılâplarının rehberliğinde, </a:t>
            </a:r>
          </a:p>
          <a:p>
            <a:pPr algn="ctr"/>
            <a:r>
              <a:rPr lang="tr-T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çağdaş fikirlere açık, ulusal ve evrensel </a:t>
            </a:r>
          </a:p>
          <a:p>
            <a:pPr algn="ctr"/>
            <a:r>
              <a:rPr lang="tr-T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değerlere sahip, kendine güvenen, bilgiyi arayan,  </a:t>
            </a:r>
          </a:p>
          <a:p>
            <a:pPr algn="ctr"/>
            <a:r>
              <a:rPr lang="tr-T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bedensel ve ruhsal yönden sağlıklı bireyleri </a:t>
            </a:r>
          </a:p>
          <a:p>
            <a:pPr algn="ctr"/>
            <a:r>
              <a:rPr lang="tr-T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topluma kazandıran bir kurum olmaktır.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808871" y="1892825"/>
            <a:ext cx="64134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MİSYONUMUZ</a:t>
            </a:r>
          </a:p>
        </p:txBody>
      </p:sp>
    </p:spTree>
    <p:extLst>
      <p:ext uri="{BB962C8B-B14F-4D97-AF65-F5344CB8AC3E}">
        <p14:creationId xmlns:p14="http://schemas.microsoft.com/office/powerpoint/2010/main" val="252832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4640" r="3366" b="6880"/>
          <a:stretch/>
        </p:blipFill>
        <p:spPr>
          <a:xfrm>
            <a:off x="-1" y="1"/>
            <a:ext cx="12192001" cy="6861738"/>
          </a:xfrm>
        </p:spPr>
      </p:pic>
      <p:sp>
        <p:nvSpPr>
          <p:cNvPr id="5" name="Metin kutusu 4"/>
          <p:cNvSpPr txBox="1"/>
          <p:nvPr/>
        </p:nvSpPr>
        <p:spPr>
          <a:xfrm>
            <a:off x="288051" y="294176"/>
            <a:ext cx="1161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bg1"/>
                </a:solidFill>
                <a:latin typeface="Monotype Corsiva" panose="03010101010201010101" pitchFamily="66" charset="0"/>
              </a:rPr>
              <a:t>YÖNETİCİ KADROMUZ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72756" y="1296237"/>
            <a:ext cx="70539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r>
              <a:rPr lang="tr-TR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Müdür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	Abdullah CENGİZ</a:t>
            </a:r>
          </a:p>
          <a:p>
            <a:r>
              <a:rPr lang="tr-TR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r>
              <a:rPr lang="tr-TR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Müdür Başyardımcısı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	Sebahattin ÇALIK</a:t>
            </a:r>
          </a:p>
          <a:p>
            <a:r>
              <a:rPr lang="tr-TR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r>
              <a:rPr lang="tr-TR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Müdür </a:t>
            </a:r>
            <a:r>
              <a:rPr lang="tr-TR" sz="32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Yardımcları</a:t>
            </a:r>
            <a:endParaRPr lang="tr-TR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	Zehra KAVAK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	Cihangir COŞKUNOĞLU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	Ahmet Emin UZGÖREN</a:t>
            </a:r>
          </a:p>
        </p:txBody>
      </p:sp>
    </p:spTree>
    <p:extLst>
      <p:ext uri="{BB962C8B-B14F-4D97-AF65-F5344CB8AC3E}">
        <p14:creationId xmlns:p14="http://schemas.microsoft.com/office/powerpoint/2010/main" val="409028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4640" r="3366" b="6880"/>
          <a:stretch/>
        </p:blipFill>
        <p:spPr>
          <a:xfrm>
            <a:off x="-1" y="1"/>
            <a:ext cx="12192001" cy="686173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62448" y="247157"/>
            <a:ext cx="11726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Öğretmen Kadromuz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47020" y="872338"/>
            <a:ext cx="381837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Rehber Öğretmen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İlknur ÖZMEN</a:t>
            </a:r>
          </a:p>
          <a:p>
            <a:r>
              <a:rPr lang="tr-TR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Matematik Öğretmenleri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Ömer SÜTÇÜ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Murat AKBAŞ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İsmail ÖZDEMİR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Sami ŞEN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Fatih AKYILDIZ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Şeyda POLAT</a:t>
            </a:r>
          </a:p>
          <a:p>
            <a:r>
              <a:rPr lang="tr-TR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Felsefe Öğretmeni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Ayten ÜNAL</a:t>
            </a:r>
          </a:p>
          <a:p>
            <a:r>
              <a:rPr lang="tr-TR" sz="3000" dirty="0">
                <a:solidFill>
                  <a:srgbClr val="FF0000"/>
                </a:solidFill>
                <a:latin typeface="Monotype Corsiva" panose="03010101010201010101" pitchFamily="66" charset="0"/>
              </a:rPr>
              <a:t>Tarih Öğretmeni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Ali Kaya</a:t>
            </a:r>
          </a:p>
          <a:p>
            <a:endParaRPr lang="tr-TR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309067" y="759336"/>
            <a:ext cx="327492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Fizik Öğretmenleri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Meral ÇİNKO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Halil AK</a:t>
            </a:r>
          </a:p>
          <a:p>
            <a:r>
              <a:rPr lang="tr-TR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Biyoloji Öğretmenleri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Hüseyin KAYA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Fatih ÖZTÜRK</a:t>
            </a:r>
          </a:p>
          <a:p>
            <a:r>
              <a:rPr lang="tr-TR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Kimya Öğretmenleri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Semih AKSOY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Uğur DEMİRTAŞ</a:t>
            </a:r>
          </a:p>
          <a:p>
            <a:r>
              <a:rPr lang="tr-TR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Coğrafya Öğretmeni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Abidin AK</a:t>
            </a:r>
          </a:p>
          <a:p>
            <a:r>
              <a:rPr lang="tr-TR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Din Kül. Ve </a:t>
            </a:r>
            <a:r>
              <a:rPr lang="tr-TR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Ah.Bil</a:t>
            </a:r>
            <a:endParaRPr lang="tr-TR" sz="2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tr-TR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Öğretmeni</a:t>
            </a:r>
          </a:p>
          <a:p>
            <a:r>
              <a:rPr lang="tr-TR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Fatih KOZAN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     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8289890" y="1286189"/>
            <a:ext cx="318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420706" y="872511"/>
            <a:ext cx="5004081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1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Türk Dili ve </a:t>
            </a:r>
            <a:r>
              <a:rPr lang="tr-TR" sz="31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Edb</a:t>
            </a:r>
            <a:r>
              <a:rPr lang="tr-TR" sz="31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. Öğretmenleri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Dilek Çiğdem GÜMÜŞAY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Hakan GÜMÜŞAY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Recep ETİ</a:t>
            </a:r>
          </a:p>
          <a:p>
            <a:r>
              <a:rPr lang="tr-TR" sz="24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Tuğgül</a:t>
            </a:r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 ÇÖMLEKÇİOĞLU</a:t>
            </a:r>
          </a:p>
          <a:p>
            <a:r>
              <a:rPr lang="tr-TR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Yabancı Dil Öğretmenleri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Fatma KALENDER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Tuğba SEVİNDİM KABAHOR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Merve ÇARIKÇIOĞLU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Ender ÖZTÜRK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Selbi TURAN</a:t>
            </a:r>
          </a:p>
          <a:p>
            <a:r>
              <a:rPr lang="tr-TR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Beden Eğitimi Öğretmenleri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Emre FİDAN</a:t>
            </a:r>
          </a:p>
          <a:p>
            <a:r>
              <a:rPr lang="tr-TR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Şule FİDAN</a:t>
            </a:r>
          </a:p>
        </p:txBody>
      </p:sp>
    </p:spTree>
    <p:extLst>
      <p:ext uri="{BB962C8B-B14F-4D97-AF65-F5344CB8AC3E}">
        <p14:creationId xmlns:p14="http://schemas.microsoft.com/office/powerpoint/2010/main" val="222518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5" name="Metin kutusu 4"/>
          <p:cNvSpPr txBox="1"/>
          <p:nvPr/>
        </p:nvSpPr>
        <p:spPr>
          <a:xfrm>
            <a:off x="612949" y="1227815"/>
            <a:ext cx="11284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Monotype Corsiva" panose="03010101010201010101" pitchFamily="66" charset="0"/>
              </a:rPr>
              <a:t>Fizik Laboratuvarı</a:t>
            </a:r>
          </a:p>
          <a:p>
            <a:endParaRPr lang="tr-TR" sz="3000" b="1" dirty="0">
              <a:latin typeface="Monotype Corsiva" panose="03010101010201010101" pitchFamily="66" charset="0"/>
            </a:endParaRPr>
          </a:p>
          <a:p>
            <a:endParaRPr lang="tr-TR" sz="3000" b="1" dirty="0">
              <a:latin typeface="Monotype Corsiva" panose="03010101010201010101" pitchFamily="66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12949" y="1905314"/>
            <a:ext cx="4919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Monotype Corsiva" panose="03010101010201010101" pitchFamily="66" charset="0"/>
              </a:rPr>
              <a:t>Kimya Laboratuvarı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12949" y="2562955"/>
            <a:ext cx="4873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Monotype Corsiva" panose="03010101010201010101" pitchFamily="66" charset="0"/>
              </a:rPr>
              <a:t>Yabancı Dil Sınıfı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83286" y="3231702"/>
            <a:ext cx="6144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Monotype Corsiva" panose="03010101010201010101" pitchFamily="66" charset="0"/>
              </a:rPr>
              <a:t>Toplantı Odası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612949" y="3901325"/>
            <a:ext cx="98982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Monotype Corsiva" panose="03010101010201010101" pitchFamily="66" charset="0"/>
              </a:rPr>
              <a:t>Veli Görüşme Odası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12949" y="4548474"/>
            <a:ext cx="12249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Monotype Corsiva" panose="03010101010201010101" pitchFamily="66" charset="0"/>
              </a:rPr>
              <a:t>Okul Aile </a:t>
            </a:r>
            <a:r>
              <a:rPr lang="tr-TR" sz="3000" b="1" dirty="0" err="1">
                <a:latin typeface="Monotype Corsiva" panose="03010101010201010101" pitchFamily="66" charset="0"/>
              </a:rPr>
              <a:t>Birligi</a:t>
            </a:r>
            <a:r>
              <a:rPr lang="tr-TR" sz="3000" b="1" dirty="0">
                <a:latin typeface="Monotype Corsiva" panose="03010101010201010101" pitchFamily="66" charset="0"/>
              </a:rPr>
              <a:t> ve 2 Adet Çok  Amaçlı Salon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683287" y="602901"/>
            <a:ext cx="11508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Derslikler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6947263" y="4548474"/>
            <a:ext cx="4676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Monotype Corsiva" panose="03010101010201010101" pitchFamily="66" charset="0"/>
              </a:rPr>
              <a:t>Bulunmaktadır</a:t>
            </a:r>
          </a:p>
          <a:p>
            <a:endParaRPr lang="tr-TR" sz="3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8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5" name="Metin kutusu 4"/>
          <p:cNvSpPr txBox="1"/>
          <p:nvPr/>
        </p:nvSpPr>
        <p:spPr>
          <a:xfrm>
            <a:off x="683287" y="602901"/>
            <a:ext cx="11508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Derslikler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83287" y="1578759"/>
            <a:ext cx="10369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Monotype Corsiva" panose="03010101010201010101" pitchFamily="66" charset="0"/>
              </a:rPr>
              <a:t>Okulumuzda 2020-2021 Yılında ;</a:t>
            </a:r>
          </a:p>
          <a:p>
            <a:endParaRPr lang="tr-TR" sz="3000" b="1" dirty="0">
              <a:latin typeface="Monotype Corsiva" panose="03010101010201010101" pitchFamily="66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31036" y="2208377"/>
            <a:ext cx="6618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Monotype Corsiva" panose="03010101010201010101" pitchFamily="66" charset="0"/>
              </a:rPr>
              <a:t>9,10,11. Sınıfta 5;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78785" y="2930327"/>
            <a:ext cx="9827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Monotype Corsiva" panose="03010101010201010101" pitchFamily="66" charset="0"/>
              </a:rPr>
              <a:t>12. Sınıfta 4  </a:t>
            </a:r>
            <a:r>
              <a:rPr lang="tr-TR" sz="3000" b="1" dirty="0" err="1">
                <a:latin typeface="Monotype Corsiva" panose="03010101010201010101" pitchFamily="66" charset="0"/>
              </a:rPr>
              <a:t>Subemiz</a:t>
            </a:r>
            <a:r>
              <a:rPr lang="tr-TR" sz="3000" b="1" dirty="0">
                <a:latin typeface="Monotype Corsiva" panose="03010101010201010101" pitchFamily="66" charset="0"/>
              </a:rPr>
              <a:t>  vardır.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631036" y="3589398"/>
            <a:ext cx="10722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Monotype Corsiva" panose="03010101010201010101" pitchFamily="66" charset="0"/>
              </a:rPr>
              <a:t>Toplam 646 </a:t>
            </a:r>
            <a:r>
              <a:rPr lang="tr-TR" sz="3000" b="1" dirty="0" err="1">
                <a:latin typeface="Monotype Corsiva" panose="03010101010201010101" pitchFamily="66" charset="0"/>
              </a:rPr>
              <a:t>Ögrenciye</a:t>
            </a:r>
            <a:r>
              <a:rPr lang="tr-TR" sz="3000" b="1" dirty="0">
                <a:latin typeface="Monotype Corsiva" panose="03010101010201010101" pitchFamily="66" charset="0"/>
              </a:rPr>
              <a:t> Ders Vermekteyiz. </a:t>
            </a:r>
          </a:p>
        </p:txBody>
      </p:sp>
    </p:spTree>
    <p:extLst>
      <p:ext uri="{BB962C8B-B14F-4D97-AF65-F5344CB8AC3E}">
        <p14:creationId xmlns:p14="http://schemas.microsoft.com/office/powerpoint/2010/main" val="423245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30" y="1219913"/>
            <a:ext cx="4328082" cy="2435211"/>
          </a:xfrm>
        </p:spPr>
      </p:pic>
      <p:sp>
        <p:nvSpPr>
          <p:cNvPr id="8" name="Metin kutusu 7"/>
          <p:cNvSpPr txBox="1"/>
          <p:nvPr/>
        </p:nvSpPr>
        <p:spPr>
          <a:xfrm>
            <a:off x="5437415" y="1119226"/>
            <a:ext cx="57737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2800" dirty="0">
                <a:solidFill>
                  <a:schemeClr val="bg1"/>
                </a:solidFill>
                <a:latin typeface="Lucida Handwriting" panose="03010101010101010101" pitchFamily="66" charset="0"/>
              </a:rPr>
              <a:t>Sınıflarımızda, Bakanlığımız tarafından yürütülen FATİH projesi uygulaması kapsamında akıllı tahtalar kullanılmaktadır.</a:t>
            </a:r>
          </a:p>
          <a:p>
            <a:endParaRPr lang="tr-TR" altLang="tr-TR" sz="2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21560" y="1288869"/>
            <a:ext cx="203564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66730" y="3879669"/>
            <a:ext cx="203564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85617" y="3761799"/>
            <a:ext cx="10020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Sınıfların ebatları eğitim öğretim faaliyetlerini yürütme açısından yeterlidir. </a:t>
            </a:r>
            <a:endParaRPr lang="tr-TR" sz="2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endParaRPr lang="tr-TR" sz="28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8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2" descr="C:\Users\MEB\Desktop\eylem yedekler2012\ÖĞRENCİ İŞLERİ EVRAKLARI\ÇAL FOTO GALERİ\yurt\yurt\IMG_51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9"/>
          <a:stretch/>
        </p:blipFill>
        <p:spPr>
          <a:xfrm>
            <a:off x="-1" y="0"/>
            <a:ext cx="12192001" cy="688301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0" y="5196153"/>
            <a:ext cx="123533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Okulumuzda 184 Kişilik Kız Öğrenci Pansiyonumuz Mevcuttur</a:t>
            </a:r>
          </a:p>
        </p:txBody>
      </p:sp>
    </p:spTree>
    <p:extLst>
      <p:ext uri="{BB962C8B-B14F-4D97-AF65-F5344CB8AC3E}">
        <p14:creationId xmlns:p14="http://schemas.microsoft.com/office/powerpoint/2010/main" val="2739826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</TotalTime>
  <Words>459</Words>
  <Application>Microsoft Office PowerPoint</Application>
  <PresentationFormat>Geniş ekran</PresentationFormat>
  <Paragraphs>101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40" baseType="lpstr">
      <vt:lpstr>Algerian</vt:lpstr>
      <vt:lpstr>Arial</vt:lpstr>
      <vt:lpstr>Arial Black</vt:lpstr>
      <vt:lpstr>Berlin Sans FB Demi</vt:lpstr>
      <vt:lpstr>Calibri</vt:lpstr>
      <vt:lpstr>Calibri Light</vt:lpstr>
      <vt:lpstr>Franklin Gothic Demi Cond</vt:lpstr>
      <vt:lpstr>Lucida Handwriting</vt:lpstr>
      <vt:lpstr>Monotype Corsiva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KÜTÜPHANEMİZ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SOSYAL ETKİNLİKLERİMİZ</vt:lpstr>
      <vt:lpstr>PowerPoint Sunusu</vt:lpstr>
      <vt:lpstr>PowerPoint Sunusu</vt:lpstr>
      <vt:lpstr>Sportif Etkinlikerimiz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Baran Can DAL</dc:creator>
  <cp:lastModifiedBy>PC</cp:lastModifiedBy>
  <cp:revision>22</cp:revision>
  <dcterms:created xsi:type="dcterms:W3CDTF">2021-03-15T20:26:03Z</dcterms:created>
  <dcterms:modified xsi:type="dcterms:W3CDTF">2021-03-18T11:38:17Z</dcterms:modified>
</cp:coreProperties>
</file>